
<file path=[Content_Types].xml><?xml version="1.0" encoding="utf-8"?>
<Types xmlns="http://schemas.openxmlformats.org/package/2006/content-types">
  <Default Extension="1"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32"/>
  </p:notesMasterIdLst>
  <p:sldIdLst>
    <p:sldId id="256" r:id="rId2"/>
    <p:sldId id="257" r:id="rId3"/>
    <p:sldId id="258" r:id="rId4"/>
    <p:sldId id="259" r:id="rId5"/>
    <p:sldId id="260" r:id="rId6"/>
    <p:sldId id="261" r:id="rId7"/>
    <p:sldId id="262" r:id="rId8"/>
    <p:sldId id="263" r:id="rId9"/>
    <p:sldId id="285"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6" r:id="rId25"/>
    <p:sldId id="278" r:id="rId26"/>
    <p:sldId id="280" r:id="rId27"/>
    <p:sldId id="281" r:id="rId28"/>
    <p:sldId id="282" r:id="rId29"/>
    <p:sldId id="283"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7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27FDE-0941-4688-87ED-C65B4B9B5446}" v="141" dt="2024-11-03T09:21:57.117"/>
    <p1510:client id="{782D6CED-BB4F-43E5-BB35-14C170F0D77B}" v="2" dt="2024-11-03T11:41:09.106"/>
    <p1510:client id="{D500F197-9740-416C-8CBB-9ABBFF866089}" v="11" dt="2024-11-03T12:55:57.5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033" autoAdjust="0"/>
  </p:normalViewPr>
  <p:slideViewPr>
    <p:cSldViewPr snapToGrid="0">
      <p:cViewPr varScale="1">
        <p:scale>
          <a:sx n="78" d="100"/>
          <a:sy n="78" d="100"/>
        </p:scale>
        <p:origin x="86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99959-DA04-434B-95F0-0522A41947A0}" type="datetimeFigureOut">
              <a:rPr lang="en-IN" smtClean="0"/>
              <a:t>04-11-2024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F5297-1F49-4819-8A70-C3BEDFC505F7}" type="slidenum">
              <a:rPr lang="en-IN" smtClean="0"/>
              <a:t>‹#›</a:t>
            </a:fld>
            <a:endParaRPr lang="en-IN"/>
          </a:p>
        </p:txBody>
      </p:sp>
    </p:spTree>
    <p:extLst>
      <p:ext uri="{BB962C8B-B14F-4D97-AF65-F5344CB8AC3E}">
        <p14:creationId xmlns:p14="http://schemas.microsoft.com/office/powerpoint/2010/main" val="237646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AF5297-1F49-4819-8A70-C3BEDFC505F7}" type="slidenum">
              <a:rPr lang="en-IN" smtClean="0"/>
              <a:t>1</a:t>
            </a:fld>
            <a:endParaRPr lang="en-IN"/>
          </a:p>
        </p:txBody>
      </p:sp>
    </p:spTree>
    <p:extLst>
      <p:ext uri="{BB962C8B-B14F-4D97-AF65-F5344CB8AC3E}">
        <p14:creationId xmlns:p14="http://schemas.microsoft.com/office/powerpoint/2010/main" val="1841582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11/4/2024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49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136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9835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15894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29999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9453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11/4/2024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26802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48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631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7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0384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594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00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1184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964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825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7035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11/4/2024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352394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oreddyPujareddy01/Amazon-Sales-Analysis_using_powerbi.git"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luginsxbmc.com/2019/06/cuanto-datos-gastamos-consumiendo-audio.html"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khdecoded.com/category/exclusive/"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github.com/PoreddyPujareddy01/Netflix_sql_project.git" TargetMode="External"/><Relationship Id="rId1" Type="http://schemas.openxmlformats.org/officeDocument/2006/relationships/slideLayout" Target="../slideLayouts/slideLayout7.xml"/><Relationship Id="rId4" Type="http://schemas.openxmlformats.org/officeDocument/2006/relationships/hyperlink" Target="https://www.wired.it/play/televisione/2017/10/06/netflix-aumenta-prezzi-stati-uniti/"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illustrations/profits-revenue-business-income-1953616/"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architect-builder-computer-projects-conversation-313691/"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s4be.cochrane.org/blog/2015/07/14/data-analysis-methods/" TargetMode="External"/><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pxhere.com/es/photo/1554545" TargetMode="External"/><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oreddyPujareddy01/Netflix_sql_project.git" TargetMode="External"/><Relationship Id="rId2" Type="http://schemas.openxmlformats.org/officeDocument/2006/relationships/hyperlink" Target="https://github.com/PoreddyPujareddy01/Amazon-Sales-Analysis_using_powerbi.git" TargetMode="External"/><Relationship Id="rId1" Type="http://schemas.openxmlformats.org/officeDocument/2006/relationships/slideLayout" Target="../slideLayouts/slideLayout6.xml"/><Relationship Id="rId4" Type="http://schemas.openxmlformats.org/officeDocument/2006/relationships/hyperlink" Target="https://github.com/PoreddyPujareddy01/Adventure_Work_Project_Using_PowerBI.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awpixel.com/image/517813/free-illustration-vector-coming-soon-opening-soon-announcement" TargetMode="External"/><Relationship Id="rId2" Type="http://schemas.openxmlformats.org/officeDocument/2006/relationships/image" Target="../media/image22.1"/><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log.hametbenoit.info/2019/11/04/power-bi-the-new-exe-installer-command-lines/" TargetMode="External"/><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hyperlink" Target="https://www.wallpaperflare.com/chart-trading-courses-analysis-candlestick-corporate-business-wallpaper-gegdn"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7.1"/><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0AB7-3C20-A652-AF42-5784B4236FCB}"/>
              </a:ext>
            </a:extLst>
          </p:cNvPr>
          <p:cNvSpPr>
            <a:spLocks noGrp="1"/>
          </p:cNvSpPr>
          <p:nvPr>
            <p:ph type="ctrTitle"/>
          </p:nvPr>
        </p:nvSpPr>
        <p:spPr>
          <a:xfrm>
            <a:off x="1700981" y="2643925"/>
            <a:ext cx="8279632" cy="1081547"/>
          </a:xfrm>
        </p:spPr>
        <p:txBody>
          <a:bodyPr/>
          <a:lstStyle/>
          <a:p>
            <a:pPr algn="ctr"/>
            <a:r>
              <a:rPr lang="en-US" b="1" dirty="0"/>
              <a:t>Amazon Sales Analysis</a:t>
            </a:r>
            <a:endParaRPr lang="en-IN" b="1" dirty="0"/>
          </a:p>
        </p:txBody>
      </p:sp>
      <p:sp>
        <p:nvSpPr>
          <p:cNvPr id="3" name="Subtitle 2">
            <a:extLst>
              <a:ext uri="{FF2B5EF4-FFF2-40B4-BE49-F238E27FC236}">
                <a16:creationId xmlns:a16="http://schemas.microsoft.com/office/drawing/2014/main" id="{2909F8A0-A778-0205-7874-22C89AEB75FE}"/>
              </a:ext>
            </a:extLst>
          </p:cNvPr>
          <p:cNvSpPr>
            <a:spLocks noGrp="1"/>
          </p:cNvSpPr>
          <p:nvPr>
            <p:ph type="subTitle" idx="1"/>
          </p:nvPr>
        </p:nvSpPr>
        <p:spPr/>
        <p:txBody>
          <a:bodyPr/>
          <a:lstStyle/>
          <a:p>
            <a:r>
              <a:rPr lang="en-US" dirty="0">
                <a:latin typeface="Baskerville Old Face" panose="02020602080505020303" pitchFamily="18" charset="0"/>
              </a:rPr>
              <a:t>Data driven insights on amazon’s sales performance : unveiling trends in sales, profit, and revenue across regions</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98B805BE-6083-9648-D2E2-23A84D616843}"/>
              </a:ext>
            </a:extLst>
          </p:cNvPr>
          <p:cNvPicPr>
            <a:picLocks noChangeAspect="1"/>
          </p:cNvPicPr>
          <p:nvPr/>
        </p:nvPicPr>
        <p:blipFill>
          <a:blip r:embed="rId3"/>
          <a:stretch>
            <a:fillRect/>
          </a:stretch>
        </p:blipFill>
        <p:spPr>
          <a:xfrm>
            <a:off x="590470" y="510470"/>
            <a:ext cx="3224736" cy="1081547"/>
          </a:xfrm>
          <a:prstGeom prst="rect">
            <a:avLst/>
          </a:prstGeom>
        </p:spPr>
      </p:pic>
      <p:pic>
        <p:nvPicPr>
          <p:cNvPr id="13" name="Picture 12">
            <a:extLst>
              <a:ext uri="{FF2B5EF4-FFF2-40B4-BE49-F238E27FC236}">
                <a16:creationId xmlns:a16="http://schemas.microsoft.com/office/drawing/2014/main" id="{C752AFC0-7C19-0C4C-85A1-57694190149D}"/>
              </a:ext>
            </a:extLst>
          </p:cNvPr>
          <p:cNvPicPr>
            <a:picLocks noChangeAspect="1"/>
          </p:cNvPicPr>
          <p:nvPr/>
        </p:nvPicPr>
        <p:blipFill>
          <a:blip r:embed="rId4"/>
          <a:stretch>
            <a:fillRect/>
          </a:stretch>
        </p:blipFill>
        <p:spPr>
          <a:xfrm>
            <a:off x="10765845" y="5720574"/>
            <a:ext cx="875549" cy="622303"/>
          </a:xfrm>
          <a:prstGeom prst="rect">
            <a:avLst/>
          </a:prstGeom>
        </p:spPr>
      </p:pic>
      <p:sp>
        <p:nvSpPr>
          <p:cNvPr id="14" name="Rectangle: Rounded Corners 13">
            <a:extLst>
              <a:ext uri="{FF2B5EF4-FFF2-40B4-BE49-F238E27FC236}">
                <a16:creationId xmlns:a16="http://schemas.microsoft.com/office/drawing/2014/main" id="{A248C778-75E9-9174-B6BB-04D62E75067C}"/>
              </a:ext>
            </a:extLst>
          </p:cNvPr>
          <p:cNvSpPr/>
          <p:nvPr/>
        </p:nvSpPr>
        <p:spPr>
          <a:xfrm>
            <a:off x="7036419" y="5720577"/>
            <a:ext cx="3614373" cy="62230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latin typeface="Baskerville Old Face" panose="02020602080505020303" pitchFamily="18" charset="0"/>
              </a:rPr>
              <a:t>Presented by Puja Reddy Poreddy</a:t>
            </a:r>
            <a:endParaRPr lang="en-IN" b="1" dirty="0">
              <a:ln w="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184828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E9606-CEFF-0F08-62F9-6302F4F1597D}"/>
              </a:ext>
            </a:extLst>
          </p:cNvPr>
          <p:cNvPicPr>
            <a:picLocks noChangeAspect="1"/>
          </p:cNvPicPr>
          <p:nvPr/>
        </p:nvPicPr>
        <p:blipFill>
          <a:blip r:embed="rId2"/>
          <a:stretch>
            <a:fillRect/>
          </a:stretch>
        </p:blipFill>
        <p:spPr>
          <a:xfrm>
            <a:off x="6648" y="0"/>
            <a:ext cx="12178704" cy="6858000"/>
          </a:xfrm>
          <a:prstGeom prst="rect">
            <a:avLst/>
          </a:prstGeom>
        </p:spPr>
      </p:pic>
    </p:spTree>
    <p:extLst>
      <p:ext uri="{BB962C8B-B14F-4D97-AF65-F5344CB8AC3E}">
        <p14:creationId xmlns:p14="http://schemas.microsoft.com/office/powerpoint/2010/main" val="207738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4D254-5E03-8024-4D07-B7D0218D7168}"/>
              </a:ext>
            </a:extLst>
          </p:cNvPr>
          <p:cNvPicPr>
            <a:picLocks noChangeAspect="1"/>
          </p:cNvPicPr>
          <p:nvPr/>
        </p:nvPicPr>
        <p:blipFill>
          <a:blip r:embed="rId2"/>
          <a:stretch>
            <a:fillRect/>
          </a:stretch>
        </p:blipFill>
        <p:spPr>
          <a:xfrm>
            <a:off x="0" y="2882"/>
            <a:ext cx="12192000" cy="6852236"/>
          </a:xfrm>
          <a:prstGeom prst="rect">
            <a:avLst/>
          </a:prstGeom>
        </p:spPr>
      </p:pic>
    </p:spTree>
    <p:extLst>
      <p:ext uri="{BB962C8B-B14F-4D97-AF65-F5344CB8AC3E}">
        <p14:creationId xmlns:p14="http://schemas.microsoft.com/office/powerpoint/2010/main" val="275076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E20FB-4D6F-4594-0098-182CB4EB160F}"/>
              </a:ext>
            </a:extLst>
          </p:cNvPr>
          <p:cNvPicPr>
            <a:picLocks noChangeAspect="1"/>
          </p:cNvPicPr>
          <p:nvPr/>
        </p:nvPicPr>
        <p:blipFill>
          <a:blip r:embed="rId2"/>
          <a:stretch>
            <a:fillRect/>
          </a:stretch>
        </p:blipFill>
        <p:spPr>
          <a:xfrm>
            <a:off x="30377" y="0"/>
            <a:ext cx="12131245" cy="6858000"/>
          </a:xfrm>
          <a:prstGeom prst="rect">
            <a:avLst/>
          </a:prstGeom>
        </p:spPr>
      </p:pic>
    </p:spTree>
    <p:extLst>
      <p:ext uri="{BB962C8B-B14F-4D97-AF65-F5344CB8AC3E}">
        <p14:creationId xmlns:p14="http://schemas.microsoft.com/office/powerpoint/2010/main" val="56749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2FAE-0CB4-D978-8149-5F21ADFCEBC1}"/>
              </a:ext>
            </a:extLst>
          </p:cNvPr>
          <p:cNvSpPr>
            <a:spLocks noGrp="1"/>
          </p:cNvSpPr>
          <p:nvPr>
            <p:ph type="title"/>
          </p:nvPr>
        </p:nvSpPr>
        <p:spPr/>
        <p:txBody>
          <a:bodyPr/>
          <a:lstStyle/>
          <a:p>
            <a:pPr algn="ctr"/>
            <a:r>
              <a:rPr lang="en-US" b="1" dirty="0"/>
              <a:t>KEY FINDINGS :</a:t>
            </a:r>
            <a:endParaRPr lang="en-IN" b="1" dirty="0"/>
          </a:p>
        </p:txBody>
      </p:sp>
      <p:sp>
        <p:nvSpPr>
          <p:cNvPr id="3" name="TextBox 2">
            <a:extLst>
              <a:ext uri="{FF2B5EF4-FFF2-40B4-BE49-F238E27FC236}">
                <a16:creationId xmlns:a16="http://schemas.microsoft.com/office/drawing/2014/main" id="{FA5888C5-3105-637C-28D3-3183F295FAA0}"/>
              </a:ext>
            </a:extLst>
          </p:cNvPr>
          <p:cNvSpPr txBox="1"/>
          <p:nvPr/>
        </p:nvSpPr>
        <p:spPr>
          <a:xfrm>
            <a:off x="479502" y="2553629"/>
            <a:ext cx="11285035" cy="3785652"/>
          </a:xfrm>
          <a:prstGeom prst="rect">
            <a:avLst/>
          </a:prstGeom>
          <a:noFill/>
        </p:spPr>
        <p:txBody>
          <a:bodyPr wrap="square" rtlCol="0">
            <a:spAutoFit/>
          </a:bodyPr>
          <a:lstStyle/>
          <a:p>
            <a:pPr marL="342900" indent="-342900">
              <a:buAutoNum type="arabicPeriod"/>
            </a:pPr>
            <a:r>
              <a:rPr lang="en-US" sz="2000" b="1" dirty="0">
                <a:latin typeface="Baskerville Old Face" panose="02020602080505020303" pitchFamily="18" charset="0"/>
              </a:rPr>
              <a:t>Total Revenue: </a:t>
            </a:r>
            <a:r>
              <a:rPr lang="en-US" sz="2000" dirty="0">
                <a:latin typeface="Baskerville Old Face" panose="02020602080505020303" pitchFamily="18" charset="0"/>
              </a:rPr>
              <a:t>The total revenue generated is $137 million, indicating robust sales performance across various regions.</a:t>
            </a:r>
          </a:p>
          <a:p>
            <a:pPr marL="342900" indent="-342900">
              <a:buAutoNum type="arabicPeriod"/>
            </a:pPr>
            <a:r>
              <a:rPr lang="en-US" sz="2000" b="1" dirty="0">
                <a:latin typeface="Baskerville Old Face" panose="02020602080505020303" pitchFamily="18" charset="0"/>
              </a:rPr>
              <a:t>Profit by Region</a:t>
            </a:r>
            <a:r>
              <a:rPr lang="en-US" sz="2000" dirty="0">
                <a:latin typeface="Baskerville Old Face" panose="02020602080505020303" pitchFamily="18" charset="0"/>
              </a:rPr>
              <a:t>: Sub-Saharan Africa generates a total profit of $12.2 million, indicating strong market performance in this region.</a:t>
            </a:r>
          </a:p>
          <a:p>
            <a:pPr marL="342900" indent="-342900">
              <a:buAutoNum type="arabicPeriod"/>
            </a:pPr>
            <a:r>
              <a:rPr lang="en-US" sz="2000" b="1" dirty="0">
                <a:latin typeface="Baskerville Old Face" panose="02020602080505020303" pitchFamily="18" charset="0"/>
              </a:rPr>
              <a:t>Sales Channel Effectiveness</a:t>
            </a:r>
            <a:r>
              <a:rPr lang="en-US" sz="2000" dirty="0">
                <a:latin typeface="Baskerville Old Face" panose="02020602080505020303" pitchFamily="18" charset="0"/>
              </a:rPr>
              <a:t>: Offline sales channels account for 53.97% of total sales, outperforming online sales channels and highlighting consumer preference for in-person shopping experiences.</a:t>
            </a:r>
          </a:p>
          <a:p>
            <a:pPr marL="342900" indent="-342900">
              <a:buAutoNum type="arabicPeriod"/>
            </a:pPr>
            <a:r>
              <a:rPr lang="en-US" sz="2000" b="1" dirty="0">
                <a:latin typeface="Baskerville Old Face" panose="02020602080505020303" pitchFamily="18" charset="0"/>
              </a:rPr>
              <a:t>Top Country by Maximum Sales: </a:t>
            </a:r>
            <a:r>
              <a:rPr lang="en-US" sz="2000" dirty="0">
                <a:latin typeface="Baskerville Old Face" panose="02020602080505020303" pitchFamily="18" charset="0"/>
              </a:rPr>
              <a:t>The country with the maximum sales is Sao Tome and Principe, with $25,000 in revenue.</a:t>
            </a:r>
          </a:p>
          <a:p>
            <a:pPr marL="342900" indent="-342900">
              <a:buAutoNum type="arabicPeriod"/>
            </a:pPr>
            <a:r>
              <a:rPr lang="en-US" sz="2000" b="1" dirty="0">
                <a:latin typeface="Baskerville Old Face" panose="02020602080505020303" pitchFamily="18" charset="0"/>
              </a:rPr>
              <a:t>Most Sold Items: </a:t>
            </a:r>
            <a:r>
              <a:rPr lang="en-US" sz="2000" dirty="0">
                <a:latin typeface="Baskerville Old Face" panose="02020602080505020303" pitchFamily="18" charset="0"/>
              </a:rPr>
              <a:t>Cosmetics emerge as the most sold items with 84,000 units sold, driving significant revenue.</a:t>
            </a:r>
          </a:p>
          <a:p>
            <a:r>
              <a:rPr lang="en-US" sz="2000" b="1" dirty="0">
                <a:latin typeface="Baskerville Old Face" panose="02020602080505020303" pitchFamily="18" charset="0"/>
              </a:rPr>
              <a:t>•</a:t>
            </a:r>
            <a:r>
              <a:rPr lang="en-US" sz="2000" b="1" dirty="0">
                <a:latin typeface="Bookman Old Style" panose="02050604050505020204" pitchFamily="18" charset="0"/>
                <a:cs typeface="Arial" panose="020B0604020202020204" pitchFamily="34" charset="0"/>
              </a:rPr>
              <a:t>AMAZON SALES ANALYSIS DASHBOARD GITHUB LINK :</a:t>
            </a:r>
          </a:p>
          <a:p>
            <a:r>
              <a:rPr lang="en-US" sz="2000" b="1" dirty="0">
                <a:latin typeface="Arial" panose="020B0604020202020204" pitchFamily="34" charset="0"/>
                <a:cs typeface="Arial" panose="020B0604020202020204" pitchFamily="34" charset="0"/>
              </a:rPr>
              <a:t>    </a:t>
            </a:r>
            <a:r>
              <a:rPr lang="en-US" sz="1600" dirty="0">
                <a:solidFill>
                  <a:srgbClr val="00CCFF"/>
                </a:solidFill>
                <a:latin typeface="Bookman Old Style" panose="020506040505050202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https://github.com/PoreddyPujareddy01/Amazon-Sales-Analysis_using_powerbi.git</a:t>
            </a:r>
            <a:endParaRPr lang="en-US" sz="1600" dirty="0">
              <a:solidFill>
                <a:srgbClr val="00CCFF"/>
              </a:solidFill>
              <a:latin typeface="Bookman Old Style" panose="02050604050505020204" pitchFamily="18" charset="0"/>
              <a:cs typeface="Arial" panose="020B0604020202020204" pitchFamily="34" charset="0"/>
            </a:endParaRPr>
          </a:p>
        </p:txBody>
      </p:sp>
    </p:spTree>
    <p:extLst>
      <p:ext uri="{BB962C8B-B14F-4D97-AF65-F5344CB8AC3E}">
        <p14:creationId xmlns:p14="http://schemas.microsoft.com/office/powerpoint/2010/main" val="34110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45AE-E24E-E409-54FA-D50BE1070CE1}"/>
              </a:ext>
            </a:extLst>
          </p:cNvPr>
          <p:cNvSpPr>
            <a:spLocks noGrp="1"/>
          </p:cNvSpPr>
          <p:nvPr>
            <p:ph type="title"/>
          </p:nvPr>
        </p:nvSpPr>
        <p:spPr/>
        <p:txBody>
          <a:bodyPr/>
          <a:lstStyle/>
          <a:p>
            <a:pPr algn="ctr"/>
            <a:r>
              <a:rPr lang="en-US" b="1" dirty="0"/>
              <a:t>NETFLIX MOVIES AND TV SHOWS DATA ANALYSIS USING SQL</a:t>
            </a:r>
            <a:endParaRPr lang="en-IN" b="1" dirty="0"/>
          </a:p>
        </p:txBody>
      </p:sp>
      <p:sp>
        <p:nvSpPr>
          <p:cNvPr id="3" name="TextBox 2">
            <a:extLst>
              <a:ext uri="{FF2B5EF4-FFF2-40B4-BE49-F238E27FC236}">
                <a16:creationId xmlns:a16="http://schemas.microsoft.com/office/drawing/2014/main" id="{C0491ACA-7F4F-1CA0-201A-DC6448981210}"/>
              </a:ext>
            </a:extLst>
          </p:cNvPr>
          <p:cNvSpPr txBox="1"/>
          <p:nvPr/>
        </p:nvSpPr>
        <p:spPr>
          <a:xfrm>
            <a:off x="558800" y="2387600"/>
            <a:ext cx="11125200" cy="4370427"/>
          </a:xfrm>
          <a:prstGeom prst="rect">
            <a:avLst/>
          </a:prstGeom>
          <a:noFill/>
        </p:spPr>
        <p:txBody>
          <a:bodyPr wrap="square" rtlCol="0">
            <a:spAutoFit/>
          </a:bodyPr>
          <a:lstStyle/>
          <a:p>
            <a:pPr algn="l"/>
            <a:r>
              <a:rPr lang="en-US" sz="2000" b="1" i="0" dirty="0">
                <a:solidFill>
                  <a:srgbClr val="1F2328"/>
                </a:solidFill>
                <a:effectLst/>
                <a:latin typeface="Baskerville Old Face" panose="02020602080505020303" pitchFamily="18" charset="0"/>
              </a:rPr>
              <a:t>Project Overview: Netflix Data Analysis</a:t>
            </a:r>
          </a:p>
          <a:p>
            <a:pPr algn="l"/>
            <a:endParaRPr lang="en-US" sz="2000" b="1" i="0" dirty="0">
              <a:solidFill>
                <a:srgbClr val="1F2328"/>
              </a:solidFill>
              <a:effectLst/>
              <a:latin typeface="Baskerville Old Face" panose="02020602080505020303" pitchFamily="18" charset="0"/>
            </a:endParaRPr>
          </a:p>
          <a:p>
            <a:pPr algn="l"/>
            <a:r>
              <a:rPr lang="en-US" sz="2000" b="1" i="0" dirty="0">
                <a:solidFill>
                  <a:srgbClr val="1F2328"/>
                </a:solidFill>
                <a:effectLst/>
                <a:latin typeface="Baskerville Old Face" panose="02020602080505020303" pitchFamily="18" charset="0"/>
              </a:rPr>
              <a:t>Objective:</a:t>
            </a:r>
          </a:p>
          <a:p>
            <a:pPr algn="l"/>
            <a:r>
              <a:rPr lang="en-US" sz="2000" b="0" i="0" dirty="0">
                <a:solidFill>
                  <a:srgbClr val="1F2328"/>
                </a:solidFill>
                <a:effectLst/>
                <a:latin typeface="Baskerville Old Face" panose="02020602080505020303" pitchFamily="18" charset="0"/>
              </a:rPr>
              <a:t>The objective of this project is to analyze Netflix's extensive dataset to uncover insights related to show types, ratings, release years, directors, genres, and more. This analysis aims to provide valuable information that can help understand viewing trends and preferences among Netflix users.</a:t>
            </a:r>
          </a:p>
          <a:p>
            <a:pPr algn="l"/>
            <a:endParaRPr lang="en-US" sz="2000" b="0" i="0" dirty="0">
              <a:solidFill>
                <a:srgbClr val="1F2328"/>
              </a:solidFill>
              <a:effectLst/>
              <a:latin typeface="Baskerville Old Face" panose="02020602080505020303" pitchFamily="18" charset="0"/>
            </a:endParaRPr>
          </a:p>
          <a:p>
            <a:pPr algn="l"/>
            <a:r>
              <a:rPr lang="en-US" sz="2000" b="1" i="0" dirty="0">
                <a:solidFill>
                  <a:srgbClr val="1F2328"/>
                </a:solidFill>
                <a:effectLst/>
                <a:latin typeface="Baskerville Old Face" panose="02020602080505020303" pitchFamily="18" charset="0"/>
              </a:rPr>
              <a:t>Data Source:</a:t>
            </a:r>
          </a:p>
          <a:p>
            <a:pPr algn="l"/>
            <a:r>
              <a:rPr lang="en-US" sz="2000" b="0" i="0" dirty="0">
                <a:solidFill>
                  <a:srgbClr val="1F2328"/>
                </a:solidFill>
                <a:effectLst/>
                <a:latin typeface="Baskerville Old Face" panose="02020602080505020303" pitchFamily="18" charset="0"/>
              </a:rPr>
              <a:t>The dataset used in this project comprises various attributes of shows available on Netflix, including titles, types (movie or TV show), ratings, release years, directors, countries, and genres.</a:t>
            </a:r>
          </a:p>
          <a:p>
            <a:pPr algn="l"/>
            <a:endParaRPr lang="en-US" sz="2000" b="0" i="0" dirty="0">
              <a:solidFill>
                <a:srgbClr val="1F2328"/>
              </a:solidFill>
              <a:effectLst/>
              <a:latin typeface="Baskerville Old Face" panose="02020602080505020303" pitchFamily="18" charset="0"/>
            </a:endParaRPr>
          </a:p>
          <a:p>
            <a:pPr algn="l"/>
            <a:r>
              <a:rPr lang="en-US" sz="2000" b="1" i="0" dirty="0">
                <a:solidFill>
                  <a:srgbClr val="1F2328"/>
                </a:solidFill>
                <a:effectLst/>
                <a:latin typeface="Baskerville Old Face" panose="02020602080505020303" pitchFamily="18" charset="0"/>
              </a:rPr>
              <a:t>Key Questions and SQL Queries:</a:t>
            </a:r>
          </a:p>
          <a:p>
            <a:pPr algn="l"/>
            <a:r>
              <a:rPr lang="en-US" sz="2000" b="0" i="0" dirty="0">
                <a:solidFill>
                  <a:srgbClr val="1F2328"/>
                </a:solidFill>
                <a:effectLst/>
                <a:latin typeface="Baskerville Old Face" panose="02020602080505020303" pitchFamily="18" charset="0"/>
              </a:rPr>
              <a:t>Below are the key questions addressed in the project along with their corresponding SQL queries:</a:t>
            </a:r>
          </a:p>
          <a:p>
            <a:endParaRPr lang="en-IN" dirty="0"/>
          </a:p>
        </p:txBody>
      </p:sp>
      <p:pic>
        <p:nvPicPr>
          <p:cNvPr id="5" name="Picture 4">
            <a:extLst>
              <a:ext uri="{FF2B5EF4-FFF2-40B4-BE49-F238E27FC236}">
                <a16:creationId xmlns:a16="http://schemas.microsoft.com/office/drawing/2014/main" id="{E063697C-EA46-07BF-4CBB-5564E9CB901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542638" y="5240592"/>
            <a:ext cx="1511710" cy="1401097"/>
          </a:xfrm>
          <a:prstGeom prst="rect">
            <a:avLst/>
          </a:prstGeom>
        </p:spPr>
      </p:pic>
      <p:sp>
        <p:nvSpPr>
          <p:cNvPr id="8" name="Oval 7">
            <a:extLst>
              <a:ext uri="{FF2B5EF4-FFF2-40B4-BE49-F238E27FC236}">
                <a16:creationId xmlns:a16="http://schemas.microsoft.com/office/drawing/2014/main" id="{A2F06219-3D81-1AC9-88C9-599EB063AA68}"/>
              </a:ext>
            </a:extLst>
          </p:cNvPr>
          <p:cNvSpPr/>
          <p:nvPr/>
        </p:nvSpPr>
        <p:spPr>
          <a:xfrm>
            <a:off x="480142" y="520836"/>
            <a:ext cx="914400" cy="1229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Baskerville Old Face" panose="02020602080505020303" pitchFamily="18" charset="0"/>
              </a:rPr>
              <a:t>2</a:t>
            </a:r>
            <a:r>
              <a:rPr lang="en-US" sz="800" baseline="30000" dirty="0">
                <a:latin typeface="Baskerville Old Face" panose="02020602080505020303" pitchFamily="18" charset="0"/>
              </a:rPr>
              <a:t>ND</a:t>
            </a:r>
            <a:r>
              <a:rPr lang="en-US" sz="800" dirty="0">
                <a:latin typeface="Baskerville Old Face" panose="02020602080505020303" pitchFamily="18" charset="0"/>
              </a:rPr>
              <a:t> PROJECT</a:t>
            </a:r>
            <a:endParaRPr lang="en-IN" sz="800" b="1" dirty="0">
              <a:latin typeface="Baskerville Old Face" panose="02020602080505020303" pitchFamily="18" charset="0"/>
            </a:endParaRPr>
          </a:p>
        </p:txBody>
      </p:sp>
    </p:spTree>
    <p:extLst>
      <p:ext uri="{BB962C8B-B14F-4D97-AF65-F5344CB8AC3E}">
        <p14:creationId xmlns:p14="http://schemas.microsoft.com/office/powerpoint/2010/main" val="2399594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A008-A9D9-27FB-C524-6CF865198F9A}"/>
              </a:ext>
            </a:extLst>
          </p:cNvPr>
          <p:cNvSpPr>
            <a:spLocks noGrp="1"/>
          </p:cNvSpPr>
          <p:nvPr>
            <p:ph type="title"/>
          </p:nvPr>
        </p:nvSpPr>
        <p:spPr/>
        <p:txBody>
          <a:bodyPr/>
          <a:lstStyle/>
          <a:p>
            <a:pPr algn="ctr"/>
            <a:r>
              <a:rPr lang="en-US" b="1" dirty="0"/>
              <a:t>EASY:</a:t>
            </a:r>
            <a:endParaRPr lang="en-IN" b="1" dirty="0"/>
          </a:p>
        </p:txBody>
      </p:sp>
      <p:sp>
        <p:nvSpPr>
          <p:cNvPr id="12" name="Rectangle 5">
            <a:extLst>
              <a:ext uri="{FF2B5EF4-FFF2-40B4-BE49-F238E27FC236}">
                <a16:creationId xmlns:a16="http://schemas.microsoft.com/office/drawing/2014/main" id="{1585EFC1-FD21-54B1-05B6-813F75AEE9B4}"/>
              </a:ext>
            </a:extLst>
          </p:cNvPr>
          <p:cNvSpPr>
            <a:spLocks noGrp="1" noChangeArrowheads="1"/>
          </p:cNvSpPr>
          <p:nvPr>
            <p:ph idx="1"/>
          </p:nvPr>
        </p:nvSpPr>
        <p:spPr bwMode="auto">
          <a:xfrm>
            <a:off x="471056" y="2508659"/>
            <a:ext cx="1124989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F2328"/>
                </a:solidFill>
                <a:effectLst/>
                <a:latin typeface="Baskerville Old Face" panose="02020602080505020303" pitchFamily="18" charset="0"/>
              </a:rPr>
              <a:t>1.What is the count of each show type (Movie, TV Show)?</a:t>
            </a:r>
            <a:endParaRPr kumimoji="0" lang="en-US" altLang="en-US" sz="16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SELECT type,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COUNT(*) AS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GROUP BY type;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F2328"/>
                </a:solidFill>
                <a:effectLst/>
                <a:latin typeface="Baskerville Old Face" panose="02020602080505020303" pitchFamily="18" charset="0"/>
              </a:rPr>
              <a:t>2.What are the top 5 most common ratings on Netflix?</a:t>
            </a:r>
            <a:endParaRPr kumimoji="0" lang="en-US" altLang="en-US" sz="16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SELECT rating,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COUNT(*) AS count 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GROUP BY rating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ORDER BY count DESC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LIMIT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1F2328"/>
                </a:solidFill>
                <a:effectLst/>
                <a:latin typeface="Baskerville Old Face" panose="02020602080505020303" pitchFamily="18" charset="0"/>
              </a:rPr>
              <a:t>3.How many unique countries are represented in the Netflix dataset?</a:t>
            </a:r>
            <a:endParaRPr kumimoji="0" lang="en-US" altLang="en-US" sz="16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SELECT COUNT(DISTINCT country) AS unique_countries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F2328"/>
                </a:solidFill>
                <a:effectLst/>
                <a:latin typeface="Baskerville Old Face" panose="02020602080505020303" pitchFamily="18" charset="0"/>
              </a:rPr>
              <a:t>FROM netflix;</a:t>
            </a:r>
            <a:endParaRPr kumimoji="0" lang="en-US" altLang="en-US" sz="1600" b="0" i="0" u="none" strike="noStrike" cap="none" normalizeH="0" baseline="0" dirty="0">
              <a:ln>
                <a:noFill/>
              </a:ln>
              <a:solidFill>
                <a:schemeClr val="tx1"/>
              </a:solidFill>
              <a:effectLst/>
              <a:latin typeface="Baskerville Old Face" panose="02020602080505020303" pitchFamily="18" charset="0"/>
            </a:endParaRPr>
          </a:p>
        </p:txBody>
      </p:sp>
    </p:spTree>
    <p:extLst>
      <p:ext uri="{BB962C8B-B14F-4D97-AF65-F5344CB8AC3E}">
        <p14:creationId xmlns:p14="http://schemas.microsoft.com/office/powerpoint/2010/main" val="421633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0438-71C3-D713-CAFC-0CD8AB843AD2}"/>
              </a:ext>
            </a:extLst>
          </p:cNvPr>
          <p:cNvSpPr>
            <a:spLocks noGrp="1"/>
          </p:cNvSpPr>
          <p:nvPr>
            <p:ph type="title"/>
          </p:nvPr>
        </p:nvSpPr>
        <p:spPr/>
        <p:txBody>
          <a:bodyPr/>
          <a:lstStyle/>
          <a:p>
            <a:pPr algn="ctr"/>
            <a:r>
              <a:rPr lang="en-US" b="1" dirty="0"/>
              <a:t>INTERMEDIATE:</a:t>
            </a:r>
            <a:endParaRPr lang="en-IN" b="1" dirty="0"/>
          </a:p>
        </p:txBody>
      </p:sp>
      <p:sp>
        <p:nvSpPr>
          <p:cNvPr id="4" name="Rectangle 1">
            <a:extLst>
              <a:ext uri="{FF2B5EF4-FFF2-40B4-BE49-F238E27FC236}">
                <a16:creationId xmlns:a16="http://schemas.microsoft.com/office/drawing/2014/main" id="{EED4351B-6A4B-B853-9CF3-93501D5DF5A9}"/>
              </a:ext>
            </a:extLst>
          </p:cNvPr>
          <p:cNvSpPr>
            <a:spLocks noGrp="1" noChangeArrowheads="1"/>
          </p:cNvSpPr>
          <p:nvPr>
            <p:ph idx="1"/>
          </p:nvPr>
        </p:nvSpPr>
        <p:spPr bwMode="auto">
          <a:xfrm>
            <a:off x="434110" y="2288573"/>
            <a:ext cx="1175789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2328"/>
                </a:solidFill>
                <a:effectLst/>
                <a:latin typeface="Baskerville Old Face" panose="02020602080505020303" pitchFamily="18" charset="0"/>
              </a:rPr>
              <a:t>4. What are the top 5 most common release years for shows and movies on Netflix?</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SELECT release_year,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COUNT(*) AS show_count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GROUP BY release_year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ORDER BY show_count DESC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LIMIT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2328"/>
                </a:solidFill>
                <a:effectLst/>
                <a:latin typeface="Baskerville Old Face" panose="02020602080505020303" pitchFamily="18" charset="0"/>
              </a:rPr>
              <a:t>5.Who are the top 5 directors with the most titles?</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SELECT director,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COUNT(*) AS title_count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GROUP BY director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ORDER BY title_count DESC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LIMIT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2328"/>
                </a:solidFill>
                <a:effectLst/>
                <a:latin typeface="Baskerville Old Face" panose="02020602080505020303" pitchFamily="18" charset="0"/>
              </a:rPr>
              <a:t>6.What is the average release year by show type?</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SELECT type,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AVG(release_year) AS average_release_year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F2328"/>
                </a:solidFill>
                <a:effectLst/>
                <a:latin typeface="Baskerville Old Face" panose="02020602080505020303" pitchFamily="18" charset="0"/>
              </a:rPr>
              <a:t>FROM netflix GROUP BY type;</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p:txBody>
      </p:sp>
    </p:spTree>
    <p:extLst>
      <p:ext uri="{BB962C8B-B14F-4D97-AF65-F5344CB8AC3E}">
        <p14:creationId xmlns:p14="http://schemas.microsoft.com/office/powerpoint/2010/main" val="84911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72D0-2FC1-1D85-0418-FFA8DFC31C26}"/>
              </a:ext>
            </a:extLst>
          </p:cNvPr>
          <p:cNvSpPr>
            <a:spLocks noGrp="1"/>
          </p:cNvSpPr>
          <p:nvPr>
            <p:ph type="title"/>
          </p:nvPr>
        </p:nvSpPr>
        <p:spPr/>
        <p:txBody>
          <a:bodyPr/>
          <a:lstStyle/>
          <a:p>
            <a:pPr algn="ctr"/>
            <a:r>
              <a:rPr lang="en-US" b="1" dirty="0"/>
              <a:t>HARD:</a:t>
            </a:r>
            <a:endParaRPr lang="en-IN" b="1" dirty="0"/>
          </a:p>
        </p:txBody>
      </p:sp>
      <p:sp>
        <p:nvSpPr>
          <p:cNvPr id="4" name="Rectangle 1">
            <a:extLst>
              <a:ext uri="{FF2B5EF4-FFF2-40B4-BE49-F238E27FC236}">
                <a16:creationId xmlns:a16="http://schemas.microsoft.com/office/drawing/2014/main" id="{792CD6BC-F145-9767-1DE8-8AB3B73C86E8}"/>
              </a:ext>
            </a:extLst>
          </p:cNvPr>
          <p:cNvSpPr>
            <a:spLocks noGrp="1" noChangeArrowheads="1"/>
          </p:cNvSpPr>
          <p:nvPr>
            <p:ph idx="1"/>
          </p:nvPr>
        </p:nvSpPr>
        <p:spPr bwMode="auto">
          <a:xfrm>
            <a:off x="461818" y="2155419"/>
            <a:ext cx="11450136"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1F2328"/>
                </a:solidFill>
                <a:effectLst/>
                <a:latin typeface="Baskerville Old Face" panose="02020602080505020303" pitchFamily="18" charset="0"/>
              </a:rPr>
              <a:t>7.What are the most common genre combinations on Netflix?</a:t>
            </a:r>
            <a:endParaRPr kumimoji="0" lang="en-US" altLang="en-US" sz="11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SELECT listed_in,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COUNT(*) AS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GROUP BY listed_in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ORDER BY count DESC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LIMIT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1F2328"/>
                </a:solidFill>
                <a:effectLst/>
                <a:latin typeface="Baskerville Old Face" panose="02020602080505020303" pitchFamily="18" charset="0"/>
              </a:rPr>
              <a:t>8.How many shows are there per duration category (e.g., Movies by Minutes, TV Shows by Seasons)?</a:t>
            </a:r>
            <a:endParaRPr kumimoji="0" lang="en-US" altLang="en-US" sz="11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SELECT type, duration,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COUNT(*) AS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GROUP BY type, duration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ORDER BY count DESC;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1F2328"/>
                </a:solidFill>
                <a:effectLst/>
                <a:latin typeface="Baskerville Old Face" panose="02020602080505020303" pitchFamily="18" charset="0"/>
              </a:rPr>
              <a:t>9.Which shows were released in the latest year?</a:t>
            </a:r>
            <a:endParaRPr kumimoji="0" lang="en-US" altLang="en-US" sz="11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SELECT title, release_year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WHERE release_year = (SELECT MAX(release_year) FROM netflix);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1F2328"/>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1F2328"/>
                </a:solidFill>
                <a:effectLst/>
                <a:latin typeface="Baskerville Old Face" panose="02020602080505020303" pitchFamily="18" charset="0"/>
              </a:rPr>
              <a:t>10.What are the top 5 countries with the most titles on Netflix?</a:t>
            </a:r>
            <a:endParaRPr kumimoji="0" lang="en-US" altLang="en-US" sz="11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SELECT country,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COUNT(*) AS title_count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FROM netflix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GROUP BY country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ORDER BY title_count DESC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1F2328"/>
                </a:solidFill>
                <a:effectLst/>
                <a:latin typeface="Baskerville Old Face" panose="02020602080505020303" pitchFamily="18" charset="0"/>
              </a:rPr>
              <a:t>LIMIT 5;</a:t>
            </a:r>
            <a:endParaRPr kumimoji="0" lang="en-US" altLang="en-US" sz="1100" b="0" i="0" u="none" strike="noStrike" cap="none" normalizeH="0" baseline="0" dirty="0">
              <a:ln>
                <a:noFill/>
              </a:ln>
              <a:solidFill>
                <a:schemeClr val="tx1"/>
              </a:solidFill>
              <a:effectLst/>
              <a:latin typeface="Baskerville Old Face" panose="02020602080505020303" pitchFamily="18" charset="0"/>
            </a:endParaRPr>
          </a:p>
        </p:txBody>
      </p:sp>
      <p:pic>
        <p:nvPicPr>
          <p:cNvPr id="6" name="Picture 5">
            <a:extLst>
              <a:ext uri="{FF2B5EF4-FFF2-40B4-BE49-F238E27FC236}">
                <a16:creationId xmlns:a16="http://schemas.microsoft.com/office/drawing/2014/main" id="{D121781B-5368-5337-6CB9-C5D23EA0B04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36264" y="2322697"/>
            <a:ext cx="4693918" cy="4431983"/>
          </a:xfrm>
          <a:prstGeom prst="rect">
            <a:avLst/>
          </a:prstGeom>
        </p:spPr>
      </p:pic>
      <p:sp>
        <p:nvSpPr>
          <p:cNvPr id="7" name="TextBox 6">
            <a:extLst>
              <a:ext uri="{FF2B5EF4-FFF2-40B4-BE49-F238E27FC236}">
                <a16:creationId xmlns:a16="http://schemas.microsoft.com/office/drawing/2014/main" id="{06A0AA8D-B508-570A-F1CB-38213A71450F}"/>
              </a:ext>
            </a:extLst>
          </p:cNvPr>
          <p:cNvSpPr txBox="1"/>
          <p:nvPr/>
        </p:nvSpPr>
        <p:spPr>
          <a:xfrm>
            <a:off x="7970982" y="5345768"/>
            <a:ext cx="3940973" cy="230832"/>
          </a:xfrm>
          <a:prstGeom prst="rect">
            <a:avLst/>
          </a:prstGeom>
          <a:noFill/>
        </p:spPr>
        <p:txBody>
          <a:bodyPr wrap="square" rtlCol="0">
            <a:spAutoFit/>
          </a:bodyPr>
          <a:lstStyle/>
          <a:p>
            <a:r>
              <a:rPr lang="en-IN" sz="900">
                <a:hlinkClick r:id="rId3" tooltip="https://tekhdecoded.com/category/exclusive/"/>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355703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FEDB0D-23DC-D845-A02C-64824F30893F}"/>
              </a:ext>
            </a:extLst>
          </p:cNvPr>
          <p:cNvSpPr txBox="1"/>
          <p:nvPr/>
        </p:nvSpPr>
        <p:spPr>
          <a:xfrm>
            <a:off x="101600" y="2225964"/>
            <a:ext cx="11988800" cy="4062651"/>
          </a:xfrm>
          <a:prstGeom prst="rect">
            <a:avLst/>
          </a:prstGeom>
          <a:noFill/>
        </p:spPr>
        <p:txBody>
          <a:bodyPr wrap="square" rtlCol="0">
            <a:spAutoFit/>
          </a:bodyPr>
          <a:lstStyle/>
          <a:p>
            <a:pPr algn="l"/>
            <a:r>
              <a:rPr lang="en-US" sz="2000" b="1" i="0" dirty="0">
                <a:solidFill>
                  <a:srgbClr val="1F2328"/>
                </a:solidFill>
                <a:effectLst/>
                <a:latin typeface="Baskerville Old Face" panose="02020602080505020303" pitchFamily="18" charset="0"/>
              </a:rPr>
              <a:t>•Methodology:</a:t>
            </a:r>
          </a:p>
          <a:p>
            <a:pPr algn="l"/>
            <a:r>
              <a:rPr lang="en-US" sz="2000" b="0" i="0" dirty="0">
                <a:solidFill>
                  <a:srgbClr val="1F2328"/>
                </a:solidFill>
                <a:effectLst/>
                <a:latin typeface="Baskerville Old Face" panose="02020602080505020303" pitchFamily="18" charset="0"/>
              </a:rPr>
              <a:t> The analysis employs SQL queries to extract and manipulate the data, allowing for the calculation of various metrics   and insights. The results are presented in a structured format, highlighting significant trends and observations.</a:t>
            </a:r>
          </a:p>
          <a:p>
            <a:pPr algn="l"/>
            <a:endParaRPr lang="en-US" sz="2000" b="0" i="0" dirty="0">
              <a:solidFill>
                <a:srgbClr val="1F2328"/>
              </a:solidFill>
              <a:effectLst/>
              <a:latin typeface="Baskerville Old Face" panose="02020602080505020303" pitchFamily="18" charset="0"/>
            </a:endParaRPr>
          </a:p>
          <a:p>
            <a:pPr algn="l"/>
            <a:r>
              <a:rPr lang="en-US" sz="2000" b="1" i="0" dirty="0">
                <a:solidFill>
                  <a:srgbClr val="1F2328"/>
                </a:solidFill>
                <a:effectLst/>
                <a:latin typeface="Baskerville Old Face" panose="02020602080505020303" pitchFamily="18" charset="0"/>
              </a:rPr>
              <a:t>•Tools Used:</a:t>
            </a:r>
          </a:p>
          <a:p>
            <a:pPr algn="l"/>
            <a:r>
              <a:rPr lang="en-US" sz="2000" b="0" i="0" dirty="0">
                <a:solidFill>
                  <a:srgbClr val="1F2328"/>
                </a:solidFill>
                <a:effectLst/>
                <a:latin typeface="Baskerville Old Face" panose="02020602080505020303" pitchFamily="18" charset="0"/>
              </a:rPr>
              <a:t> SQL: For data extraction and querying.</a:t>
            </a:r>
          </a:p>
          <a:p>
            <a:pPr algn="l"/>
            <a:endParaRPr lang="en-US" sz="2000" b="0" i="0" dirty="0">
              <a:solidFill>
                <a:srgbClr val="1F2328"/>
              </a:solidFill>
              <a:effectLst/>
              <a:latin typeface="Baskerville Old Face" panose="02020602080505020303" pitchFamily="18" charset="0"/>
            </a:endParaRPr>
          </a:p>
          <a:p>
            <a:pPr algn="l"/>
            <a:r>
              <a:rPr lang="en-US" sz="2000" b="1" i="0" dirty="0">
                <a:solidFill>
                  <a:srgbClr val="1F2328"/>
                </a:solidFill>
                <a:effectLst/>
                <a:latin typeface="Baskerville Old Face" panose="02020602080505020303" pitchFamily="18" charset="0"/>
              </a:rPr>
              <a:t>•Key Findings:</a:t>
            </a:r>
          </a:p>
          <a:p>
            <a:pPr algn="l"/>
            <a:r>
              <a:rPr lang="en-US" sz="2000" dirty="0">
                <a:solidFill>
                  <a:srgbClr val="1F2328"/>
                </a:solidFill>
                <a:latin typeface="Baskerville Old Face" panose="02020602080505020303" pitchFamily="18" charset="0"/>
              </a:rPr>
              <a:t> </a:t>
            </a:r>
            <a:r>
              <a:rPr lang="en-US" sz="2000" b="0" i="0" dirty="0">
                <a:solidFill>
                  <a:srgbClr val="1F2328"/>
                </a:solidFill>
                <a:effectLst/>
                <a:latin typeface="Baskerville Old Face" panose="02020602080505020303" pitchFamily="18" charset="0"/>
              </a:rPr>
              <a:t>The analysis reveals the distribution of show types and ratings, highlights popular genres, and provides insights into the viewing landscape across different countries and time periods. • Recommendations can be drawn for content acquisition strategies based on the trends identified.</a:t>
            </a:r>
          </a:p>
          <a:p>
            <a:pPr algn="l"/>
            <a:endParaRPr lang="en-US" sz="2000" b="0" i="0" dirty="0">
              <a:solidFill>
                <a:srgbClr val="1F2328"/>
              </a:solidFill>
              <a:effectLst/>
              <a:latin typeface="Baskerville Old Face" panose="02020602080505020303" pitchFamily="18" charset="0"/>
            </a:endParaRPr>
          </a:p>
          <a:p>
            <a:r>
              <a:rPr lang="en-IN" dirty="0">
                <a:latin typeface="Baskerville Old Face" panose="02020602080505020303" pitchFamily="18" charset="0"/>
              </a:rPr>
              <a:t>•</a:t>
            </a:r>
            <a:r>
              <a:rPr lang="en-IN" b="1" dirty="0">
                <a:latin typeface="Baskerville Old Face" panose="02020602080505020303" pitchFamily="18" charset="0"/>
              </a:rPr>
              <a:t>Project Git Hub link: </a:t>
            </a:r>
            <a:r>
              <a:rPr lang="en-IN" dirty="0">
                <a:solidFill>
                  <a:srgbClr val="00B0F0"/>
                </a:solidFill>
                <a:latin typeface="Baskerville Old Face" panose="02020602080505020303" pitchFamily="18" charset="0"/>
                <a:hlinkClick r:id="rId2">
                  <a:extLst>
                    <a:ext uri="{A12FA001-AC4F-418D-AE19-62706E023703}">
                      <ahyp:hlinkClr xmlns:ahyp="http://schemas.microsoft.com/office/drawing/2018/hyperlinkcolor" val="tx"/>
                    </a:ext>
                  </a:extLst>
                </a:hlinkClick>
              </a:rPr>
              <a:t>https://github.com/PoreddyPujareddy01/Netflix_sql_project.git</a:t>
            </a:r>
            <a:endParaRPr lang="en-IN" dirty="0">
              <a:solidFill>
                <a:srgbClr val="00B0F0"/>
              </a:solidFill>
              <a:latin typeface="Baskerville Old Face" panose="02020602080505020303" pitchFamily="18" charset="0"/>
            </a:endParaRPr>
          </a:p>
        </p:txBody>
      </p:sp>
      <p:pic>
        <p:nvPicPr>
          <p:cNvPr id="7" name="Picture 6">
            <a:extLst>
              <a:ext uri="{FF2B5EF4-FFF2-40B4-BE49-F238E27FC236}">
                <a16:creationId xmlns:a16="http://schemas.microsoft.com/office/drawing/2014/main" id="{24AA4B9D-1930-C793-B6FD-FC6B7254F93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2000" cy="1976582"/>
          </a:xfrm>
          <a:prstGeom prst="rect">
            <a:avLst/>
          </a:prstGeom>
        </p:spPr>
      </p:pic>
    </p:spTree>
    <p:extLst>
      <p:ext uri="{BB962C8B-B14F-4D97-AF65-F5344CB8AC3E}">
        <p14:creationId xmlns:p14="http://schemas.microsoft.com/office/powerpoint/2010/main" val="1655328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E2BE-E63C-3149-8776-426FAA205953}"/>
              </a:ext>
            </a:extLst>
          </p:cNvPr>
          <p:cNvSpPr>
            <a:spLocks noGrp="1"/>
          </p:cNvSpPr>
          <p:nvPr>
            <p:ph type="title"/>
          </p:nvPr>
        </p:nvSpPr>
        <p:spPr>
          <a:xfrm>
            <a:off x="1219200" y="521109"/>
            <a:ext cx="8429312" cy="1307691"/>
          </a:xfrm>
        </p:spPr>
        <p:txBody>
          <a:bodyPr/>
          <a:lstStyle/>
          <a:p>
            <a:pPr algn="ctr"/>
            <a:r>
              <a:rPr lang="en-US" b="1" dirty="0"/>
              <a:t>ADVENTURE WORKS PROJECT USING POWER BI</a:t>
            </a:r>
            <a:endParaRPr lang="en-IN" b="1" dirty="0"/>
          </a:p>
        </p:txBody>
      </p:sp>
      <p:sp>
        <p:nvSpPr>
          <p:cNvPr id="3" name="TextBox 2">
            <a:extLst>
              <a:ext uri="{FF2B5EF4-FFF2-40B4-BE49-F238E27FC236}">
                <a16:creationId xmlns:a16="http://schemas.microsoft.com/office/drawing/2014/main" id="{9F3ADF12-F09A-0CE5-B90D-11CC34CC91EF}"/>
              </a:ext>
            </a:extLst>
          </p:cNvPr>
          <p:cNvSpPr txBox="1"/>
          <p:nvPr/>
        </p:nvSpPr>
        <p:spPr>
          <a:xfrm>
            <a:off x="383458" y="2512290"/>
            <a:ext cx="5948516" cy="3693319"/>
          </a:xfrm>
          <a:prstGeom prst="rect">
            <a:avLst/>
          </a:prstGeom>
          <a:noFill/>
        </p:spPr>
        <p:txBody>
          <a:bodyPr wrap="square" rtlCol="0">
            <a:spAutoFit/>
          </a:bodyPr>
          <a:lstStyle/>
          <a:p>
            <a:r>
              <a:rPr lang="en-US" b="1" dirty="0">
                <a:latin typeface="Baskerville Old Face" panose="02020602080505020303" pitchFamily="18" charset="0"/>
              </a:rPr>
              <a:t>OBJECTIVE</a:t>
            </a:r>
            <a:r>
              <a:rPr lang="en-US" dirty="0">
                <a:latin typeface="Baskerville Old Face" panose="02020602080505020303" pitchFamily="18" charset="0"/>
              </a:rPr>
              <a:t>: The objective of this Adventure Works Sales Analysis is to uncover key sales trends and performance metrics to optimize business strategies and enhance decision-making.</a:t>
            </a:r>
          </a:p>
          <a:p>
            <a:r>
              <a:rPr lang="en-US" b="1" dirty="0">
                <a:latin typeface="Baskerville Old Face" panose="02020602080505020303" pitchFamily="18" charset="0"/>
              </a:rPr>
              <a:t>TOOLS USED</a:t>
            </a:r>
            <a:r>
              <a:rPr lang="en-US" dirty="0">
                <a:latin typeface="Baskerville Old Face" panose="02020602080505020303" pitchFamily="18" charset="0"/>
              </a:rPr>
              <a:t>: Power BI was the sole tool used for this analysis, enabling data cleaning, visualization, and interactive dashboard creation.</a:t>
            </a:r>
          </a:p>
          <a:p>
            <a:r>
              <a:rPr lang="en-US" b="1" dirty="0">
                <a:latin typeface="Baskerville Old Face" panose="02020602080505020303" pitchFamily="18" charset="0"/>
              </a:rPr>
              <a:t>IMPORTANCE</a:t>
            </a:r>
            <a:r>
              <a:rPr lang="en-US" dirty="0">
                <a:latin typeface="Baskerville Old Face" panose="02020602080505020303" pitchFamily="18" charset="0"/>
              </a:rPr>
              <a:t>: The Adventure Works project was crucial in transforming complex data into actionable insights, providing a holistic view of business performance across regions, products, and sales channels. By leveraging Power BI, I created interactive dashboards that simplified the analysis of key metrics, enabling quick identification of profitable regions, top-selling products, and effective sales channels.</a:t>
            </a:r>
            <a:endParaRPr lang="en-IN" dirty="0"/>
          </a:p>
        </p:txBody>
      </p:sp>
      <p:pic>
        <p:nvPicPr>
          <p:cNvPr id="5" name="Picture 4">
            <a:extLst>
              <a:ext uri="{FF2B5EF4-FFF2-40B4-BE49-F238E27FC236}">
                <a16:creationId xmlns:a16="http://schemas.microsoft.com/office/drawing/2014/main" id="{75EAD0EB-C8A3-93F8-6833-8FCC248DE5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28508" y="2512290"/>
            <a:ext cx="5246256" cy="3774209"/>
          </a:xfrm>
          <a:prstGeom prst="rect">
            <a:avLst/>
          </a:prstGeom>
        </p:spPr>
      </p:pic>
      <p:sp>
        <p:nvSpPr>
          <p:cNvPr id="4" name="Oval 3">
            <a:extLst>
              <a:ext uri="{FF2B5EF4-FFF2-40B4-BE49-F238E27FC236}">
                <a16:creationId xmlns:a16="http://schemas.microsoft.com/office/drawing/2014/main" id="{C1483746-3DC1-27C9-4FC9-A3DEA731178A}"/>
              </a:ext>
            </a:extLst>
          </p:cNvPr>
          <p:cNvSpPr/>
          <p:nvPr/>
        </p:nvSpPr>
        <p:spPr>
          <a:xfrm>
            <a:off x="517236" y="521110"/>
            <a:ext cx="914400" cy="130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Baskerville Old Face" panose="02020602080505020303" pitchFamily="18" charset="0"/>
              </a:rPr>
              <a:t>3RD</a:t>
            </a:r>
          </a:p>
          <a:p>
            <a:pPr algn="ctr"/>
            <a:r>
              <a:rPr lang="en-US" sz="800" b="1" dirty="0">
                <a:latin typeface="Baskerville Old Face" panose="02020602080505020303" pitchFamily="18" charset="0"/>
              </a:rPr>
              <a:t>PROJECT</a:t>
            </a:r>
            <a:endParaRPr lang="en-IN" sz="800" b="1" dirty="0">
              <a:latin typeface="Baskerville Old Face" panose="02020602080505020303" pitchFamily="18" charset="0"/>
            </a:endParaRPr>
          </a:p>
        </p:txBody>
      </p:sp>
    </p:spTree>
    <p:extLst>
      <p:ext uri="{BB962C8B-B14F-4D97-AF65-F5344CB8AC3E}">
        <p14:creationId xmlns:p14="http://schemas.microsoft.com/office/powerpoint/2010/main" val="215916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D3F7-7E01-9610-B655-0A961642C028}"/>
              </a:ext>
            </a:extLst>
          </p:cNvPr>
          <p:cNvSpPr>
            <a:spLocks noGrp="1"/>
          </p:cNvSpPr>
          <p:nvPr>
            <p:ph type="title"/>
          </p:nvPr>
        </p:nvSpPr>
        <p:spPr/>
        <p:txBody>
          <a:bodyPr/>
          <a:lstStyle/>
          <a:p>
            <a:r>
              <a:rPr lang="en-US" sz="4800" b="1" dirty="0">
                <a:latin typeface="Arial Black" panose="020B0A04020102020204" pitchFamily="34" charset="0"/>
              </a:rPr>
              <a:t>CONTENT</a:t>
            </a:r>
            <a:endParaRPr lang="en-IN" sz="4800" b="1" dirty="0">
              <a:latin typeface="Arial Black" panose="020B0A04020102020204" pitchFamily="34" charset="0"/>
            </a:endParaRPr>
          </a:p>
        </p:txBody>
      </p:sp>
      <p:sp>
        <p:nvSpPr>
          <p:cNvPr id="6" name="TextBox 5">
            <a:extLst>
              <a:ext uri="{FF2B5EF4-FFF2-40B4-BE49-F238E27FC236}">
                <a16:creationId xmlns:a16="http://schemas.microsoft.com/office/drawing/2014/main" id="{9FFB206D-6888-E557-DB74-3A79C21092DF}"/>
              </a:ext>
            </a:extLst>
          </p:cNvPr>
          <p:cNvSpPr txBox="1"/>
          <p:nvPr/>
        </p:nvSpPr>
        <p:spPr>
          <a:xfrm>
            <a:off x="561474" y="2341965"/>
            <a:ext cx="6096000" cy="523220"/>
          </a:xfrm>
          <a:prstGeom prst="rect">
            <a:avLst/>
          </a:prstGeom>
          <a:noFill/>
        </p:spPr>
        <p:txBody>
          <a:bodyPr wrap="square">
            <a:spAutoFit/>
          </a:bodyPr>
          <a:lstStyle/>
          <a:p>
            <a:r>
              <a:rPr lang="en-IN" sz="2800" b="1" dirty="0">
                <a:latin typeface="Baskerville Old Face" panose="02020602080505020303" pitchFamily="18" charset="0"/>
              </a:rPr>
              <a:t>Amazon Sales Analysis </a:t>
            </a:r>
            <a:r>
              <a:rPr lang="en-IN" sz="2800" dirty="0">
                <a:latin typeface="Baskerville Old Face" panose="02020602080505020303" pitchFamily="18" charset="0"/>
              </a:rPr>
              <a:t>: </a:t>
            </a:r>
          </a:p>
        </p:txBody>
      </p:sp>
      <p:sp>
        <p:nvSpPr>
          <p:cNvPr id="7" name="TextBox 6">
            <a:extLst>
              <a:ext uri="{FF2B5EF4-FFF2-40B4-BE49-F238E27FC236}">
                <a16:creationId xmlns:a16="http://schemas.microsoft.com/office/drawing/2014/main" id="{C4664EC4-F0CD-F7AB-B56E-5EF24DC7F695}"/>
              </a:ext>
            </a:extLst>
          </p:cNvPr>
          <p:cNvSpPr txBox="1"/>
          <p:nvPr/>
        </p:nvSpPr>
        <p:spPr>
          <a:xfrm>
            <a:off x="561474" y="2902056"/>
            <a:ext cx="8120410" cy="3539430"/>
          </a:xfrm>
          <a:prstGeom prst="rect">
            <a:avLst/>
          </a:prstGeom>
          <a:noFill/>
        </p:spPr>
        <p:txBody>
          <a:bodyPr wrap="square" rtlCol="0">
            <a:spAutoFit/>
          </a:bodyPr>
          <a:lstStyle/>
          <a:p>
            <a:r>
              <a:rPr lang="en-IN" sz="2800" dirty="0">
                <a:latin typeface="Baskerville Old Face" panose="02020602080505020303" pitchFamily="18" charset="0"/>
              </a:rPr>
              <a:t>•Introduction</a:t>
            </a:r>
          </a:p>
          <a:p>
            <a:r>
              <a:rPr lang="en-IN" sz="2800" dirty="0">
                <a:latin typeface="Baskerville Old Face" panose="02020602080505020303" pitchFamily="18" charset="0"/>
              </a:rPr>
              <a:t>•Problem Statement </a:t>
            </a:r>
          </a:p>
          <a:p>
            <a:r>
              <a:rPr lang="en-IN" sz="2800" dirty="0">
                <a:latin typeface="Baskerville Old Face" panose="02020602080505020303" pitchFamily="18" charset="0"/>
              </a:rPr>
              <a:t>•Dataset Overview</a:t>
            </a:r>
          </a:p>
          <a:p>
            <a:r>
              <a:rPr lang="en-IN" sz="2800" dirty="0">
                <a:latin typeface="Baskerville Old Face" panose="02020602080505020303" pitchFamily="18" charset="0"/>
              </a:rPr>
              <a:t>•Methodology</a:t>
            </a:r>
          </a:p>
          <a:p>
            <a:r>
              <a:rPr lang="en-IN" sz="2800" dirty="0">
                <a:latin typeface="Baskerville Old Face" panose="02020602080505020303" pitchFamily="18" charset="0"/>
              </a:rPr>
              <a:t>•Data Cleaning</a:t>
            </a:r>
          </a:p>
          <a:p>
            <a:r>
              <a:rPr lang="en-IN" sz="2800" dirty="0">
                <a:latin typeface="Baskerville Old Face" panose="02020602080505020303" pitchFamily="18" charset="0"/>
              </a:rPr>
              <a:t>•Data Analysis</a:t>
            </a:r>
          </a:p>
          <a:p>
            <a:r>
              <a:rPr lang="en-IN" sz="2800" dirty="0">
                <a:latin typeface="Baskerville Old Face" panose="02020602080505020303" pitchFamily="18" charset="0"/>
              </a:rPr>
              <a:t>•Dashboard Overview</a:t>
            </a:r>
          </a:p>
          <a:p>
            <a:r>
              <a:rPr lang="en-IN" sz="2800" dirty="0">
                <a:latin typeface="Baskerville Old Face" panose="02020602080505020303" pitchFamily="18" charset="0"/>
              </a:rPr>
              <a:t>•Key Findings</a:t>
            </a:r>
          </a:p>
        </p:txBody>
      </p:sp>
      <p:pic>
        <p:nvPicPr>
          <p:cNvPr id="9" name="Picture 8">
            <a:extLst>
              <a:ext uri="{FF2B5EF4-FFF2-40B4-BE49-F238E27FC236}">
                <a16:creationId xmlns:a16="http://schemas.microsoft.com/office/drawing/2014/main" id="{0FED0583-1ED9-AB4A-6D58-A980D7393B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61704" y="2902055"/>
            <a:ext cx="5987844" cy="3539431"/>
          </a:xfrm>
          <a:prstGeom prst="rect">
            <a:avLst/>
          </a:prstGeom>
        </p:spPr>
      </p:pic>
    </p:spTree>
    <p:extLst>
      <p:ext uri="{BB962C8B-B14F-4D97-AF65-F5344CB8AC3E}">
        <p14:creationId xmlns:p14="http://schemas.microsoft.com/office/powerpoint/2010/main" val="3505799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0FCD-3F68-D483-6C20-3543B3C4BF59}"/>
              </a:ext>
            </a:extLst>
          </p:cNvPr>
          <p:cNvSpPr>
            <a:spLocks noGrp="1"/>
          </p:cNvSpPr>
          <p:nvPr>
            <p:ph type="title"/>
          </p:nvPr>
        </p:nvSpPr>
        <p:spPr/>
        <p:txBody>
          <a:bodyPr/>
          <a:lstStyle/>
          <a:p>
            <a:r>
              <a:rPr lang="en-US" b="1" dirty="0"/>
              <a:t>PROBLEM STATEMENT</a:t>
            </a:r>
            <a:endParaRPr lang="en-IN" b="1" dirty="0"/>
          </a:p>
        </p:txBody>
      </p:sp>
      <p:sp>
        <p:nvSpPr>
          <p:cNvPr id="3" name="Text Placeholder 2">
            <a:extLst>
              <a:ext uri="{FF2B5EF4-FFF2-40B4-BE49-F238E27FC236}">
                <a16:creationId xmlns:a16="http://schemas.microsoft.com/office/drawing/2014/main" id="{4787C5B5-7A03-0926-FC57-414CC60A2D84}"/>
              </a:ext>
            </a:extLst>
          </p:cNvPr>
          <p:cNvSpPr>
            <a:spLocks noGrp="1"/>
          </p:cNvSpPr>
          <p:nvPr>
            <p:ph type="body" idx="1"/>
          </p:nvPr>
        </p:nvSpPr>
        <p:spPr>
          <a:xfrm>
            <a:off x="6895559" y="1237673"/>
            <a:ext cx="4862332" cy="5107710"/>
          </a:xfrm>
        </p:spPr>
        <p:txBody>
          <a:bodyPr>
            <a:normAutofit/>
          </a:bodyPr>
          <a:lstStyle/>
          <a:p>
            <a:r>
              <a:rPr lang="en-US" dirty="0">
                <a:solidFill>
                  <a:schemeClr val="tx1"/>
                </a:solidFill>
                <a:latin typeface="Aptos" panose="020B0004020202020204" pitchFamily="34" charset="0"/>
              </a:rPr>
              <a:t>In the current competitive landscape, effective sales management is essential for maximizing profitability and reducing costs. Adventure Works seeks insights into sales performance across different product categories and regions to enhance decision-making and operational efficiency. This analysis aims to identify key trends and patterns, enabling the company to refine its strategies, better serve customer demands, and drive sustainable growth in a dynamic market.</a:t>
            </a:r>
            <a:endParaRPr lang="en-IN" dirty="0">
              <a:solidFill>
                <a:schemeClr val="tx1"/>
              </a:solidFill>
              <a:latin typeface="Aptos" panose="020B0004020202020204" pitchFamily="34" charset="0"/>
            </a:endParaRPr>
          </a:p>
        </p:txBody>
      </p:sp>
    </p:spTree>
    <p:extLst>
      <p:ext uri="{BB962C8B-B14F-4D97-AF65-F5344CB8AC3E}">
        <p14:creationId xmlns:p14="http://schemas.microsoft.com/office/powerpoint/2010/main" val="1202351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8722-C354-275B-2403-F89BFEA608CE}"/>
              </a:ext>
            </a:extLst>
          </p:cNvPr>
          <p:cNvSpPr>
            <a:spLocks noGrp="1"/>
          </p:cNvSpPr>
          <p:nvPr>
            <p:ph type="title"/>
          </p:nvPr>
        </p:nvSpPr>
        <p:spPr/>
        <p:txBody>
          <a:bodyPr/>
          <a:lstStyle/>
          <a:p>
            <a:pPr algn="ctr"/>
            <a:r>
              <a:rPr lang="en-US" b="1" dirty="0"/>
              <a:t>DATA ANALYSIS:</a:t>
            </a:r>
            <a:endParaRPr lang="en-IN" b="1" dirty="0"/>
          </a:p>
        </p:txBody>
      </p:sp>
      <p:sp>
        <p:nvSpPr>
          <p:cNvPr id="3" name="Content Placeholder 2">
            <a:extLst>
              <a:ext uri="{FF2B5EF4-FFF2-40B4-BE49-F238E27FC236}">
                <a16:creationId xmlns:a16="http://schemas.microsoft.com/office/drawing/2014/main" id="{63C1B253-CCF4-A19B-EFD7-2DA7359EE5AF}"/>
              </a:ext>
            </a:extLst>
          </p:cNvPr>
          <p:cNvSpPr>
            <a:spLocks noGrp="1"/>
          </p:cNvSpPr>
          <p:nvPr>
            <p:ph idx="1"/>
          </p:nvPr>
        </p:nvSpPr>
        <p:spPr>
          <a:xfrm>
            <a:off x="535710" y="2946400"/>
            <a:ext cx="11148290" cy="3073400"/>
          </a:xfrm>
        </p:spPr>
        <p:txBody>
          <a:bodyPr/>
          <a:lstStyle/>
          <a:p>
            <a:r>
              <a:rPr lang="en-US" b="1" dirty="0">
                <a:latin typeface="Baskerville Old Face" panose="02020602080505020303" pitchFamily="18" charset="0"/>
              </a:rPr>
              <a:t>TOOL</a:t>
            </a:r>
            <a:r>
              <a:rPr lang="en-US" dirty="0">
                <a:latin typeface="Baskerville Old Face" panose="02020602080505020303" pitchFamily="18" charset="0"/>
              </a:rPr>
              <a:t>: Power BI</a:t>
            </a:r>
          </a:p>
          <a:p>
            <a:endParaRPr lang="en-US" dirty="0">
              <a:latin typeface="Baskerville Old Face" panose="02020602080505020303" pitchFamily="18" charset="0"/>
            </a:endParaRPr>
          </a:p>
          <a:p>
            <a:r>
              <a:rPr lang="en-US" b="1" dirty="0">
                <a:latin typeface="Baskerville Old Face" panose="02020602080505020303" pitchFamily="18" charset="0"/>
              </a:rPr>
              <a:t>STEPS</a:t>
            </a:r>
            <a:r>
              <a:rPr lang="en-US" dirty="0">
                <a:latin typeface="Baskerville Old Face" panose="02020602080505020303" pitchFamily="18" charset="0"/>
              </a:rPr>
              <a:t>:</a:t>
            </a:r>
          </a:p>
          <a:p>
            <a:pPr>
              <a:buFont typeface="+mj-lt"/>
              <a:buAutoNum type="arabicPeriod"/>
            </a:pPr>
            <a:r>
              <a:rPr lang="en-US" dirty="0">
                <a:latin typeface="Baskerville Old Face" panose="02020602080505020303" pitchFamily="18" charset="0"/>
              </a:rPr>
              <a:t>Imported the cleaned data into Power BI.</a:t>
            </a:r>
          </a:p>
          <a:p>
            <a:pPr>
              <a:buFont typeface="+mj-lt"/>
              <a:buAutoNum type="arabicPeriod"/>
            </a:pPr>
            <a:r>
              <a:rPr lang="en-US" dirty="0">
                <a:latin typeface="Baskerville Old Face" panose="02020602080505020303" pitchFamily="18" charset="0"/>
              </a:rPr>
              <a:t>Created calculated columns and measures to derive key performance metrics.</a:t>
            </a:r>
          </a:p>
          <a:p>
            <a:pPr>
              <a:buFont typeface="+mj-lt"/>
              <a:buAutoNum type="arabicPeriod"/>
            </a:pPr>
            <a:r>
              <a:rPr lang="en-US" dirty="0">
                <a:latin typeface="Baskerville Old Face" panose="02020602080505020303" pitchFamily="18" charset="0"/>
              </a:rPr>
              <a:t>Designed interactive visuals to analyze and explore sales trends across regions, product categories, and time periods.</a:t>
            </a:r>
          </a:p>
          <a:p>
            <a:endParaRPr lang="en-IN" dirty="0"/>
          </a:p>
        </p:txBody>
      </p:sp>
    </p:spTree>
    <p:extLst>
      <p:ext uri="{BB962C8B-B14F-4D97-AF65-F5344CB8AC3E}">
        <p14:creationId xmlns:p14="http://schemas.microsoft.com/office/powerpoint/2010/main" val="407919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80A6-7BEB-365E-28BF-3E0E954A4B61}"/>
              </a:ext>
            </a:extLst>
          </p:cNvPr>
          <p:cNvSpPr>
            <a:spLocks noGrp="1"/>
          </p:cNvSpPr>
          <p:nvPr>
            <p:ph type="title"/>
          </p:nvPr>
        </p:nvSpPr>
        <p:spPr/>
        <p:txBody>
          <a:bodyPr/>
          <a:lstStyle/>
          <a:p>
            <a:pPr algn="ctr"/>
            <a:r>
              <a:rPr lang="en-US" b="1" dirty="0"/>
              <a:t>DASHBOARD OVERVIEW</a:t>
            </a:r>
            <a:endParaRPr lang="en-IN" b="1" dirty="0"/>
          </a:p>
        </p:txBody>
      </p:sp>
      <p:sp>
        <p:nvSpPr>
          <p:cNvPr id="5" name="TextBox 4">
            <a:extLst>
              <a:ext uri="{FF2B5EF4-FFF2-40B4-BE49-F238E27FC236}">
                <a16:creationId xmlns:a16="http://schemas.microsoft.com/office/drawing/2014/main" id="{DF91E501-4A0B-6C93-16C2-72822C467AAB}"/>
              </a:ext>
            </a:extLst>
          </p:cNvPr>
          <p:cNvSpPr txBox="1"/>
          <p:nvPr/>
        </p:nvSpPr>
        <p:spPr>
          <a:xfrm>
            <a:off x="461818" y="2613891"/>
            <a:ext cx="11268364" cy="3693319"/>
          </a:xfrm>
          <a:prstGeom prst="rect">
            <a:avLst/>
          </a:prstGeom>
          <a:noFill/>
        </p:spPr>
        <p:txBody>
          <a:bodyPr wrap="square" rtlCol="0">
            <a:spAutoFit/>
          </a:bodyPr>
          <a:lstStyle/>
          <a:p>
            <a:r>
              <a:rPr lang="en-US" b="1" dirty="0">
                <a:latin typeface="Baskerville Old Face" panose="02020602080505020303" pitchFamily="18" charset="0"/>
              </a:rPr>
              <a:t>Graphs:</a:t>
            </a:r>
          </a:p>
          <a:p>
            <a:pPr>
              <a:buFont typeface="+mj-lt"/>
              <a:buAutoNum type="arabicPeriod"/>
            </a:pPr>
            <a:r>
              <a:rPr lang="en-US" b="1" dirty="0">
                <a:latin typeface="Baskerville Old Face" panose="02020602080505020303" pitchFamily="18" charset="0"/>
              </a:rPr>
              <a:t>Total Cost and Total Revenue by Region</a:t>
            </a:r>
            <a:r>
              <a:rPr lang="en-US" dirty="0">
                <a:latin typeface="Baskerville Old Face" panose="02020602080505020303" pitchFamily="18" charset="0"/>
              </a:rPr>
              <a:t>:</a:t>
            </a:r>
          </a:p>
          <a:p>
            <a:pPr marL="742950" lvl="1" indent="-285750">
              <a:buFont typeface="+mj-lt"/>
              <a:buAutoNum type="arabicPeriod"/>
            </a:pPr>
            <a:r>
              <a:rPr lang="en-US" dirty="0">
                <a:latin typeface="Baskerville Old Face" panose="02020602080505020303" pitchFamily="18" charset="0"/>
              </a:rPr>
              <a:t>Created a clustered column chart that visually compares the total cost and total revenue for each region (e.g., Europe, North America, Pacific).</a:t>
            </a:r>
          </a:p>
          <a:p>
            <a:pPr marL="742950" lvl="1" indent="-285750">
              <a:buFont typeface="+mj-lt"/>
              <a:buAutoNum type="arabicPeriod"/>
            </a:pPr>
            <a:r>
              <a:rPr lang="en-US" dirty="0">
                <a:latin typeface="Baskerville Old Face" panose="02020602080505020303" pitchFamily="18" charset="0"/>
              </a:rPr>
              <a:t>Used different colors for cost and revenue to enhance clarity.</a:t>
            </a:r>
          </a:p>
          <a:p>
            <a:pPr>
              <a:buFont typeface="+mj-lt"/>
              <a:buAutoNum type="arabicPeriod"/>
            </a:pPr>
            <a:r>
              <a:rPr lang="en-US" b="1" dirty="0">
                <a:latin typeface="Baskerville Old Face" panose="02020602080505020303" pitchFamily="18" charset="0"/>
              </a:rPr>
              <a:t>Total Profit by Region</a:t>
            </a:r>
            <a:r>
              <a:rPr lang="en-US" dirty="0">
                <a:latin typeface="Baskerville Old Face" panose="02020602080505020303" pitchFamily="18" charset="0"/>
              </a:rPr>
              <a:t>:</a:t>
            </a:r>
          </a:p>
          <a:p>
            <a:pPr marL="742950" lvl="1" indent="-285750">
              <a:buFont typeface="+mj-lt"/>
              <a:buAutoNum type="arabicPeriod"/>
            </a:pPr>
            <a:r>
              <a:rPr lang="en-US" dirty="0">
                <a:latin typeface="Baskerville Old Face" panose="02020602080505020303" pitchFamily="18" charset="0"/>
              </a:rPr>
              <a:t>Used a bar chart to display total profit for each region, highlighting which regions are the most profitable.</a:t>
            </a:r>
          </a:p>
          <a:p>
            <a:pPr marL="742950" lvl="1" indent="-285750">
              <a:buFont typeface="+mj-lt"/>
              <a:buAutoNum type="arabicPeriod"/>
            </a:pPr>
            <a:r>
              <a:rPr lang="en-US" dirty="0">
                <a:latin typeface="Baskerville Old Face" panose="02020602080505020303" pitchFamily="18" charset="0"/>
              </a:rPr>
              <a:t>You can add data labels to show exact profit values for better insight.</a:t>
            </a:r>
          </a:p>
          <a:p>
            <a:pPr>
              <a:buFont typeface="+mj-lt"/>
              <a:buAutoNum type="arabicPeriod"/>
            </a:pPr>
            <a:r>
              <a:rPr lang="en-US" b="1" dirty="0">
                <a:latin typeface="Baskerville Old Face" panose="02020602080505020303" pitchFamily="18" charset="0"/>
              </a:rPr>
              <a:t>Units Sold by Sales Channel</a:t>
            </a:r>
            <a:r>
              <a:rPr lang="en-US" dirty="0">
                <a:latin typeface="Baskerville Old Face" panose="02020602080505020303" pitchFamily="18" charset="0"/>
              </a:rPr>
              <a:t>:</a:t>
            </a:r>
          </a:p>
          <a:p>
            <a:pPr marL="742950" lvl="1" indent="-285750">
              <a:buFont typeface="+mj-lt"/>
              <a:buAutoNum type="arabicPeriod"/>
            </a:pPr>
            <a:r>
              <a:rPr lang="en-US" dirty="0">
                <a:latin typeface="Baskerville Old Face" panose="02020602080505020303" pitchFamily="18" charset="0"/>
              </a:rPr>
              <a:t>Created a pie chart or a stacked bar chart to show the distribution of units sold across various sales channels (e.g., online, retail).</a:t>
            </a:r>
          </a:p>
          <a:p>
            <a:pPr marL="742950" lvl="1" indent="-285750">
              <a:buFont typeface="+mj-lt"/>
              <a:buAutoNum type="arabicPeriod"/>
            </a:pPr>
            <a:r>
              <a:rPr lang="en-US" dirty="0">
                <a:latin typeface="Baskerville Old Face" panose="02020602080505020303" pitchFamily="18" charset="0"/>
              </a:rPr>
              <a:t>This will help visualize which channel contributes most to unit sales.</a:t>
            </a:r>
          </a:p>
          <a:p>
            <a:endParaRPr lang="en-IN" dirty="0"/>
          </a:p>
        </p:txBody>
      </p:sp>
    </p:spTree>
    <p:extLst>
      <p:ext uri="{BB962C8B-B14F-4D97-AF65-F5344CB8AC3E}">
        <p14:creationId xmlns:p14="http://schemas.microsoft.com/office/powerpoint/2010/main" val="19028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62D9-784D-E36B-43DB-0388E8C368F6}"/>
              </a:ext>
            </a:extLst>
          </p:cNvPr>
          <p:cNvSpPr>
            <a:spLocks noGrp="1"/>
          </p:cNvSpPr>
          <p:nvPr>
            <p:ph type="title"/>
          </p:nvPr>
        </p:nvSpPr>
        <p:spPr/>
        <p:txBody>
          <a:bodyPr/>
          <a:lstStyle/>
          <a:p>
            <a:pPr algn="ctr"/>
            <a:r>
              <a:rPr lang="en-US" b="1" dirty="0"/>
              <a:t>KEY PERFORMANCE INDICATORS</a:t>
            </a:r>
            <a:endParaRPr lang="en-IN" b="1" dirty="0"/>
          </a:p>
        </p:txBody>
      </p:sp>
      <p:sp>
        <p:nvSpPr>
          <p:cNvPr id="4" name="Rectangle 1">
            <a:extLst>
              <a:ext uri="{FF2B5EF4-FFF2-40B4-BE49-F238E27FC236}">
                <a16:creationId xmlns:a16="http://schemas.microsoft.com/office/drawing/2014/main" id="{219ABB63-311C-8FFC-6A18-6CE73F395222}"/>
              </a:ext>
            </a:extLst>
          </p:cNvPr>
          <p:cNvSpPr>
            <a:spLocks noChangeArrowheads="1"/>
          </p:cNvSpPr>
          <p:nvPr/>
        </p:nvSpPr>
        <p:spPr bwMode="auto">
          <a:xfrm>
            <a:off x="498764" y="2166383"/>
            <a:ext cx="903316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Maximum Unit Price</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Display</a:t>
            </a:r>
            <a:r>
              <a:rPr lang="en-US" altLang="en-US" sz="1600" dirty="0">
                <a:latin typeface="Baskerville Old Face" panose="02020602080505020303" pitchFamily="18" charset="0"/>
              </a:rPr>
              <a:t>s</a:t>
            </a:r>
            <a:r>
              <a:rPr kumimoji="0" lang="en-US" altLang="en-US" sz="1600" b="0" i="0" u="none" strike="noStrike" cap="none" normalizeH="0" baseline="0" dirty="0">
                <a:ln>
                  <a:noFill/>
                </a:ln>
                <a:solidFill>
                  <a:schemeClr val="tx1"/>
                </a:solidFill>
                <a:effectLst/>
                <a:latin typeface="Baskerville Old Face" panose="02020602080505020303" pitchFamily="18" charset="0"/>
              </a:rPr>
              <a:t> this as a card visualization showing the highest selling price of units sold within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Minimum Unit Price</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Another card visualization that shows the lowest selling price for units sold.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Total Revenue</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A KPI card that presents the overall income generated from all sales, helping track performance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Baskerville Old Face" panose="02020602080505020303" pitchFamily="18" charset="0"/>
              </a:rPr>
              <a:t>   </a:t>
            </a:r>
            <a:r>
              <a:rPr kumimoji="0" lang="en-US" altLang="en-US" sz="1600" b="0" i="0" u="none" strike="noStrike" cap="none" normalizeH="0" baseline="0" dirty="0">
                <a:ln>
                  <a:noFill/>
                </a:ln>
                <a:solidFill>
                  <a:schemeClr val="tx1"/>
                </a:solidFill>
                <a:effectLst/>
                <a:latin typeface="Baskerville Old Face" panose="02020602080505020303" pitchFamily="18" charset="0"/>
              </a:rPr>
              <a:t>against targets.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Total Profit</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Displays this as a KPI card that indicates the net profit after deducting costs from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Total Cost</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A KPI card that captures the total expenditures related to sales, providing insight into spending versus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Baskerville Old Face" panose="02020602080505020303" pitchFamily="18" charset="0"/>
              </a:rPr>
              <a:t>Sales</a:t>
            </a:r>
            <a:r>
              <a:rPr kumimoji="0" lang="en-US" altLang="en-US" sz="16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Baskerville Old Face" panose="02020602080505020303" pitchFamily="18" charset="0"/>
              </a:rPr>
              <a:t>  Shows this as a total count of sales, represented in a card visualization, indicating the total number of transactions mad.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FA527B4-B269-503F-89B2-F0782BFD78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66910" y="2382982"/>
            <a:ext cx="2900218" cy="3846052"/>
          </a:xfrm>
          <a:prstGeom prst="rect">
            <a:avLst/>
          </a:prstGeom>
        </p:spPr>
      </p:pic>
    </p:spTree>
    <p:extLst>
      <p:ext uri="{BB962C8B-B14F-4D97-AF65-F5344CB8AC3E}">
        <p14:creationId xmlns:p14="http://schemas.microsoft.com/office/powerpoint/2010/main" val="1417029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dventure works dashboard">
            <a:hlinkClick r:id="" action="ppaction://media"/>
            <a:extLst>
              <a:ext uri="{FF2B5EF4-FFF2-40B4-BE49-F238E27FC236}">
                <a16:creationId xmlns:a16="http://schemas.microsoft.com/office/drawing/2014/main" id="{26E2AD8D-4C3F-AEA8-5761-1727ABA160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52052"/>
            <a:ext cx="12192000" cy="5805948"/>
          </a:xfrm>
          <a:prstGeom prst="rect">
            <a:avLst/>
          </a:prstGeom>
        </p:spPr>
      </p:pic>
      <p:sp>
        <p:nvSpPr>
          <p:cNvPr id="4" name="TextBox 3">
            <a:extLst>
              <a:ext uri="{FF2B5EF4-FFF2-40B4-BE49-F238E27FC236}">
                <a16:creationId xmlns:a16="http://schemas.microsoft.com/office/drawing/2014/main" id="{6FDB4C26-7ACD-3631-A7B7-47179F83DB59}"/>
              </a:ext>
            </a:extLst>
          </p:cNvPr>
          <p:cNvSpPr txBox="1"/>
          <p:nvPr/>
        </p:nvSpPr>
        <p:spPr>
          <a:xfrm>
            <a:off x="-1317523" y="275303"/>
            <a:ext cx="13755329" cy="584775"/>
          </a:xfrm>
          <a:prstGeom prst="rect">
            <a:avLst/>
          </a:prstGeom>
          <a:noFill/>
        </p:spPr>
        <p:txBody>
          <a:bodyPr wrap="square" rtlCol="0">
            <a:spAutoFit/>
          </a:bodyPr>
          <a:lstStyle/>
          <a:p>
            <a:pPr algn="ctr"/>
            <a:r>
              <a:rPr lang="en-US" sz="3200" b="1" dirty="0">
                <a:highlight>
                  <a:srgbClr val="00CCFF"/>
                </a:highlight>
                <a:latin typeface="Bookman Old Style" panose="02050604050505020204" pitchFamily="18" charset="0"/>
              </a:rPr>
              <a:t>ADVENTURE WORKS DASHBOARD VIDEO :</a:t>
            </a:r>
            <a:endParaRPr lang="en-IN" sz="3200" b="1" dirty="0">
              <a:highlight>
                <a:srgbClr val="00CCFF"/>
              </a:highlight>
              <a:latin typeface="Bookman Old Style" panose="02050604050505020204" pitchFamily="18" charset="0"/>
            </a:endParaRPr>
          </a:p>
        </p:txBody>
      </p:sp>
    </p:spTree>
    <p:extLst>
      <p:ext uri="{BB962C8B-B14F-4D97-AF65-F5344CB8AC3E}">
        <p14:creationId xmlns:p14="http://schemas.microsoft.com/office/powerpoint/2010/main" val="72501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C39B4-7E96-0F70-D621-9E9BFBF2DE9B}"/>
              </a:ext>
            </a:extLst>
          </p:cNvPr>
          <p:cNvPicPr>
            <a:picLocks noChangeAspect="1"/>
          </p:cNvPicPr>
          <p:nvPr/>
        </p:nvPicPr>
        <p:blipFill>
          <a:blip r:embed="rId2"/>
          <a:stretch>
            <a:fillRect/>
          </a:stretch>
        </p:blipFill>
        <p:spPr>
          <a:xfrm>
            <a:off x="0" y="-34521"/>
            <a:ext cx="12192000" cy="6892521"/>
          </a:xfrm>
          <a:prstGeom prst="rect">
            <a:avLst/>
          </a:prstGeom>
        </p:spPr>
      </p:pic>
    </p:spTree>
    <p:extLst>
      <p:ext uri="{BB962C8B-B14F-4D97-AF65-F5344CB8AC3E}">
        <p14:creationId xmlns:p14="http://schemas.microsoft.com/office/powerpoint/2010/main" val="2934872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2848-2885-85C8-CBDE-2DC6F875F3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0921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CA4D7-F14B-2327-B610-A17E43D019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311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8A1F-A362-3DDB-44F4-9535BABA673A}"/>
              </a:ext>
            </a:extLst>
          </p:cNvPr>
          <p:cNvSpPr>
            <a:spLocks noGrp="1"/>
          </p:cNvSpPr>
          <p:nvPr>
            <p:ph type="title"/>
          </p:nvPr>
        </p:nvSpPr>
        <p:spPr/>
        <p:txBody>
          <a:bodyPr/>
          <a:lstStyle/>
          <a:p>
            <a:pPr algn="ctr"/>
            <a:r>
              <a:rPr lang="en-US" b="1" dirty="0">
                <a:latin typeface="Baskerville Old Face" panose="02020602080505020303" pitchFamily="18" charset="0"/>
              </a:rPr>
              <a:t>KEY FINDINGS</a:t>
            </a:r>
            <a:endParaRPr lang="en-IN" b="1" dirty="0">
              <a:latin typeface="Baskerville Old Face" panose="02020602080505020303" pitchFamily="18" charset="0"/>
            </a:endParaRPr>
          </a:p>
        </p:txBody>
      </p:sp>
      <p:sp>
        <p:nvSpPr>
          <p:cNvPr id="3" name="TextBox 2">
            <a:extLst>
              <a:ext uri="{FF2B5EF4-FFF2-40B4-BE49-F238E27FC236}">
                <a16:creationId xmlns:a16="http://schemas.microsoft.com/office/drawing/2014/main" id="{D8A72616-3CC1-C5A6-7F3B-B9BF952C9265}"/>
              </a:ext>
            </a:extLst>
          </p:cNvPr>
          <p:cNvSpPr txBox="1"/>
          <p:nvPr/>
        </p:nvSpPr>
        <p:spPr>
          <a:xfrm>
            <a:off x="397164" y="2028181"/>
            <a:ext cx="11277600" cy="4156364"/>
          </a:xfrm>
          <a:prstGeom prst="rect">
            <a:avLst/>
          </a:prstGeom>
          <a:noFill/>
        </p:spPr>
        <p:txBody>
          <a:bodyPr wrap="square" rtlCol="0">
            <a:spAutoFit/>
          </a:bodyPr>
          <a:lstStyle/>
          <a:p>
            <a:endParaRPr lang="en-IN" dirty="0"/>
          </a:p>
        </p:txBody>
      </p:sp>
      <p:sp>
        <p:nvSpPr>
          <p:cNvPr id="4" name="Rectangle 1">
            <a:extLst>
              <a:ext uri="{FF2B5EF4-FFF2-40B4-BE49-F238E27FC236}">
                <a16:creationId xmlns:a16="http://schemas.microsoft.com/office/drawing/2014/main" id="{DF7021B4-5E59-6EEC-0238-B6E3F9606047}"/>
              </a:ext>
            </a:extLst>
          </p:cNvPr>
          <p:cNvSpPr>
            <a:spLocks noChangeArrowheads="1"/>
          </p:cNvSpPr>
          <p:nvPr/>
        </p:nvSpPr>
        <p:spPr bwMode="auto">
          <a:xfrm>
            <a:off x="517236" y="1951582"/>
            <a:ext cx="10935855"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Total Revenue</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$24.9 million</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Displays this as a prominent KPI card in your dashboard to highlight overall sales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Total Profit</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$10.5 million</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Included this as another KPI card to indicate the net profit generated.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Total Orders</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25.2K</a:t>
            </a:r>
            <a:r>
              <a:rPr kumimoji="0" lang="en-US" altLang="en-US" sz="1400" b="0" i="0" u="none" strike="noStrike" cap="none" normalizeH="0" baseline="0" dirty="0">
                <a:ln>
                  <a:noFill/>
                </a:ln>
                <a:solidFill>
                  <a:schemeClr val="tx1"/>
                </a:solidFill>
                <a:effectLst/>
                <a:latin typeface="Baskerville Old Face" panose="02020602080505020303" pitchFamily="18" charset="0"/>
              </a:rPr>
              <a:t> (25,200 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Visualized this using a simple card or bar chart to showcase the volume of orders placed.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Return Rate</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2.2%</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This can be displayed in a gauge chart or as a KPI indicator, providing insight into product return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Unique Customers</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17.4K</a:t>
            </a:r>
            <a:r>
              <a:rPr kumimoji="0" lang="en-US" altLang="en-US" sz="1400" b="0" i="0" u="none" strike="noStrike" cap="none" normalizeH="0" baseline="0" dirty="0">
                <a:ln>
                  <a:noFill/>
                </a:ln>
                <a:solidFill>
                  <a:schemeClr val="tx1"/>
                </a:solidFill>
                <a:effectLst/>
                <a:latin typeface="Baskerville Old Face" panose="02020602080505020303" pitchFamily="18" charset="0"/>
              </a:rPr>
              <a:t> (17,400 unique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Represented this as a KPI card to indicate the breadth of your customer 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Revenue per Customer</a:t>
            </a:r>
            <a:r>
              <a:rPr kumimoji="0" lang="en-US" altLang="en-US" sz="1400" b="0" i="0" u="none" strike="noStrike" cap="none" normalizeH="0" baseline="0" dirty="0">
                <a:ln>
                  <a:noFill/>
                </a:ln>
                <a:solidFill>
                  <a:schemeClr val="tx1"/>
                </a:solidFill>
                <a:effectLst/>
                <a:latin typeface="Baskerville Old Face" panose="020206020805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askerville Old Face" panose="02020602080505020303" pitchFamily="18" charset="0"/>
              </a:rPr>
              <a:t>$1,431</a:t>
            </a:r>
            <a:endParaRPr kumimoji="0" lang="en-US" altLang="en-US" sz="1400" b="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askerville Old Face" panose="02020602080505020303" pitchFamily="18" charset="0"/>
              </a:rPr>
              <a:t>Used a card visualization to highlight how much revenue is generated per unique customer, </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latin typeface="Baskerville Old Face" panose="02020602080505020303" pitchFamily="18" charset="0"/>
              </a:rPr>
              <a:t> </a:t>
            </a:r>
            <a:r>
              <a:rPr kumimoji="0" lang="en-US" altLang="en-US" sz="1400" b="0" i="0" u="none" strike="noStrike" cap="none" normalizeH="0" baseline="0" dirty="0">
                <a:ln>
                  <a:noFill/>
                </a:ln>
                <a:solidFill>
                  <a:schemeClr val="tx1"/>
                </a:solidFill>
                <a:effectLst/>
                <a:latin typeface="Baskerville Old Face" panose="02020602080505020303" pitchFamily="18" charset="0"/>
              </a:rPr>
              <a:t>showcasing the value of each customer.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79EC626-DC44-177F-A669-2D7BFE1D2A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12178" y="2300652"/>
            <a:ext cx="3282658" cy="3960491"/>
          </a:xfrm>
          <a:prstGeom prst="rect">
            <a:avLst/>
          </a:prstGeom>
        </p:spPr>
      </p:pic>
    </p:spTree>
    <p:extLst>
      <p:ext uri="{BB962C8B-B14F-4D97-AF65-F5344CB8AC3E}">
        <p14:creationId xmlns:p14="http://schemas.microsoft.com/office/powerpoint/2010/main" val="682860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D4E4-6DC0-A647-E7E9-06E63CE35A35}"/>
              </a:ext>
            </a:extLst>
          </p:cNvPr>
          <p:cNvSpPr>
            <a:spLocks noGrp="1"/>
          </p:cNvSpPr>
          <p:nvPr>
            <p:ph type="title"/>
          </p:nvPr>
        </p:nvSpPr>
        <p:spPr/>
        <p:txBody>
          <a:bodyPr/>
          <a:lstStyle/>
          <a:p>
            <a:pPr algn="ctr"/>
            <a:r>
              <a:rPr lang="en-US" b="1" dirty="0"/>
              <a:t>LINKS FOR 3 PROJECTS :</a:t>
            </a:r>
            <a:endParaRPr lang="en-IN" b="1" dirty="0"/>
          </a:p>
        </p:txBody>
      </p:sp>
      <p:sp>
        <p:nvSpPr>
          <p:cNvPr id="3" name="TextBox 2">
            <a:extLst>
              <a:ext uri="{FF2B5EF4-FFF2-40B4-BE49-F238E27FC236}">
                <a16:creationId xmlns:a16="http://schemas.microsoft.com/office/drawing/2014/main" id="{30D6F9BF-C431-02CF-48CB-B8E0E01CC614}"/>
              </a:ext>
            </a:extLst>
          </p:cNvPr>
          <p:cNvSpPr txBox="1"/>
          <p:nvPr/>
        </p:nvSpPr>
        <p:spPr>
          <a:xfrm>
            <a:off x="496529" y="2595715"/>
            <a:ext cx="11198942" cy="2246769"/>
          </a:xfrm>
          <a:prstGeom prst="rect">
            <a:avLst/>
          </a:prstGeom>
          <a:noFill/>
        </p:spPr>
        <p:txBody>
          <a:bodyPr wrap="square" rtlCol="0">
            <a:spAutoFit/>
          </a:bodyPr>
          <a:lstStyle/>
          <a:p>
            <a:pPr marL="342900" indent="-342900">
              <a:buAutoNum type="arabicPeriod"/>
            </a:pPr>
            <a:r>
              <a:rPr lang="en-US" b="1" dirty="0">
                <a:latin typeface="Baskerville Old Face" panose="02020602080505020303" pitchFamily="18" charset="0"/>
              </a:rPr>
              <a:t>AMAZON SALES ANALYSIS DASHBOARD :</a:t>
            </a:r>
          </a:p>
          <a:p>
            <a:r>
              <a:rPr lang="en-US" sz="1600" dirty="0">
                <a:latin typeface="Baskerville Old Face" panose="02020602080505020303" pitchFamily="18" charset="0"/>
              </a:rPr>
              <a:t>      </a:t>
            </a:r>
            <a:r>
              <a:rPr lang="en-US" sz="1600" dirty="0">
                <a:solidFill>
                  <a:srgbClr val="00CCFF"/>
                </a:solidFill>
                <a:latin typeface="Baskerville Old Face" panose="02020602080505020303" pitchFamily="18" charset="0"/>
                <a:hlinkClick r:id="rId2">
                  <a:extLst>
                    <a:ext uri="{A12FA001-AC4F-418D-AE19-62706E023703}">
                      <ahyp:hlinkClr xmlns:ahyp="http://schemas.microsoft.com/office/drawing/2018/hyperlinkcolor" val="tx"/>
                    </a:ext>
                  </a:extLst>
                </a:hlinkClick>
              </a:rPr>
              <a:t>https://github.com/PoreddyPujareddy01/Amazon-Sales-Analysis_using_powerbi.git</a:t>
            </a:r>
            <a:endParaRPr lang="en-US" sz="1600" dirty="0">
              <a:solidFill>
                <a:srgbClr val="00CCFF"/>
              </a:solidFill>
              <a:latin typeface="Baskerville Old Face" panose="02020602080505020303" pitchFamily="18" charset="0"/>
            </a:endParaRPr>
          </a:p>
          <a:p>
            <a:endParaRPr lang="en-US" sz="1600" b="1" dirty="0">
              <a:solidFill>
                <a:srgbClr val="00CCFF"/>
              </a:solidFill>
              <a:latin typeface="Baskerville Old Face" panose="02020602080505020303" pitchFamily="18" charset="0"/>
            </a:endParaRPr>
          </a:p>
          <a:p>
            <a:r>
              <a:rPr lang="en-US" b="1" i="0" dirty="0">
                <a:solidFill>
                  <a:srgbClr val="1F2328"/>
                </a:solidFill>
                <a:effectLst/>
                <a:latin typeface="Baskerville Old Face" panose="02020602080505020303" pitchFamily="18" charset="0"/>
              </a:rPr>
              <a:t>2.   NETFLIX MOVIES AND TV SHOWS DATA ANALYSIS USING SQL :</a:t>
            </a:r>
          </a:p>
          <a:p>
            <a:r>
              <a:rPr lang="en-US" b="1" i="0" dirty="0">
                <a:solidFill>
                  <a:srgbClr val="00CCFF"/>
                </a:solidFill>
                <a:effectLst/>
                <a:latin typeface="Baskerville Old Face" panose="02020602080505020303" pitchFamily="18" charset="0"/>
              </a:rPr>
              <a:t>      </a:t>
            </a:r>
            <a:r>
              <a:rPr lang="en-US" sz="1600" i="0" dirty="0">
                <a:solidFill>
                  <a:srgbClr val="00CCFF"/>
                </a:solidFill>
                <a:effectLst/>
                <a:latin typeface="Baskerville Old Face" panose="02020602080505020303" pitchFamily="18" charset="0"/>
                <a:hlinkClick r:id="rId3">
                  <a:extLst>
                    <a:ext uri="{A12FA001-AC4F-418D-AE19-62706E023703}">
                      <ahyp:hlinkClr xmlns:ahyp="http://schemas.microsoft.com/office/drawing/2018/hyperlinkcolor" val="tx"/>
                    </a:ext>
                  </a:extLst>
                </a:hlinkClick>
              </a:rPr>
              <a:t>https://github.com/PoreddyPujareddy01/Netflix_sql_project.git</a:t>
            </a:r>
            <a:endParaRPr lang="en-US" sz="1600" i="0" dirty="0">
              <a:solidFill>
                <a:srgbClr val="00CCFF"/>
              </a:solidFill>
              <a:effectLst/>
              <a:latin typeface="Baskerville Old Face" panose="02020602080505020303" pitchFamily="18" charset="0"/>
            </a:endParaRPr>
          </a:p>
          <a:p>
            <a:endParaRPr lang="en-US" b="1" i="0" dirty="0">
              <a:solidFill>
                <a:srgbClr val="00B0F0"/>
              </a:solidFill>
              <a:effectLst/>
              <a:latin typeface="Baskerville Old Face" panose="02020602080505020303" pitchFamily="18" charset="0"/>
            </a:endParaRPr>
          </a:p>
          <a:p>
            <a:pPr marL="342900" indent="-342900">
              <a:buAutoNum type="arabicPeriod" startAt="3"/>
            </a:pPr>
            <a:r>
              <a:rPr lang="en-US" b="1" dirty="0">
                <a:latin typeface="Baskerville Old Face" panose="02020602080505020303" pitchFamily="18" charset="0"/>
              </a:rPr>
              <a:t>ADVENTURE WORKS PROJECT USING POWER BI :</a:t>
            </a:r>
          </a:p>
          <a:p>
            <a:r>
              <a:rPr lang="en-US" b="1" dirty="0">
                <a:latin typeface="Baskerville Old Face" panose="02020602080505020303" pitchFamily="18" charset="0"/>
              </a:rPr>
              <a:t>      </a:t>
            </a:r>
            <a:r>
              <a:rPr lang="en-US" sz="1600" dirty="0">
                <a:solidFill>
                  <a:srgbClr val="00CCFF"/>
                </a:solidFill>
                <a:latin typeface="Baskerville Old Face" panose="02020602080505020303" pitchFamily="18" charset="0"/>
                <a:hlinkClick r:id="rId4">
                  <a:extLst>
                    <a:ext uri="{A12FA001-AC4F-418D-AE19-62706E023703}">
                      <ahyp:hlinkClr xmlns:ahyp="http://schemas.microsoft.com/office/drawing/2018/hyperlinkcolor" val="tx"/>
                    </a:ext>
                  </a:extLst>
                </a:hlinkClick>
              </a:rPr>
              <a:t>https://github.com/PoreddyPujareddy01/Adventure_Work_Project_Using_PowerBI.git</a:t>
            </a:r>
            <a:endParaRPr lang="en-US" sz="1600" dirty="0">
              <a:solidFill>
                <a:srgbClr val="00CCFF"/>
              </a:solidFill>
              <a:latin typeface="Baskerville Old Face" panose="02020602080505020303" pitchFamily="18" charset="0"/>
            </a:endParaRPr>
          </a:p>
        </p:txBody>
      </p:sp>
    </p:spTree>
    <p:extLst>
      <p:ext uri="{BB962C8B-B14F-4D97-AF65-F5344CB8AC3E}">
        <p14:creationId xmlns:p14="http://schemas.microsoft.com/office/powerpoint/2010/main" val="242600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5324-6176-F3D4-63BA-1BE66C562C3C}"/>
              </a:ext>
            </a:extLst>
          </p:cNvPr>
          <p:cNvSpPr>
            <a:spLocks noGrp="1"/>
          </p:cNvSpPr>
          <p:nvPr>
            <p:ph type="title"/>
          </p:nvPr>
        </p:nvSpPr>
        <p:spPr/>
        <p:txBody>
          <a:bodyPr/>
          <a:lstStyle/>
          <a:p>
            <a:pPr algn="ctr"/>
            <a:r>
              <a:rPr lang="en-US" b="1" dirty="0">
                <a:latin typeface="Arial Black" panose="020B0A04020102020204" pitchFamily="34" charset="0"/>
              </a:rPr>
              <a:t>INTRODUCTION</a:t>
            </a:r>
            <a:endParaRPr lang="en-IN"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00FAA3F-1CA4-6B37-731F-3F9C3DC9FF5A}"/>
              </a:ext>
            </a:extLst>
          </p:cNvPr>
          <p:cNvSpPr>
            <a:spLocks noGrp="1"/>
          </p:cNvSpPr>
          <p:nvPr>
            <p:ph idx="1"/>
          </p:nvPr>
        </p:nvSpPr>
        <p:spPr>
          <a:xfrm>
            <a:off x="540774" y="2949676"/>
            <a:ext cx="9439839" cy="3372465"/>
          </a:xfrm>
        </p:spPr>
        <p:txBody>
          <a:bodyPr>
            <a:normAutofit/>
          </a:bodyPr>
          <a:lstStyle/>
          <a:p>
            <a:r>
              <a:rPr lang="en-US" sz="2000" b="1" dirty="0">
                <a:latin typeface="Baskerville Old Face" panose="02020602080505020303" pitchFamily="18" charset="0"/>
              </a:rPr>
              <a:t>OBJECTIVE </a:t>
            </a:r>
            <a:r>
              <a:rPr lang="en-US" sz="2000" dirty="0">
                <a:latin typeface="Baskerville Old Face" panose="02020602080505020303" pitchFamily="18" charset="0"/>
              </a:rPr>
              <a:t>: The objective of this Amazon Sales Analysis is to identify key sales trends and metrics for optimizing business performance.</a:t>
            </a:r>
          </a:p>
          <a:p>
            <a:r>
              <a:rPr lang="en-US" sz="2000" b="1" dirty="0">
                <a:latin typeface="Baskerville Old Face" panose="02020602080505020303" pitchFamily="18" charset="0"/>
              </a:rPr>
              <a:t>TOOLS USED </a:t>
            </a:r>
            <a:r>
              <a:rPr lang="en-US" sz="2000" dirty="0">
                <a:latin typeface="Baskerville Old Face" panose="02020602080505020303" pitchFamily="18" charset="0"/>
              </a:rPr>
              <a:t>: The tools used for this Amazon Sales Analysis are Excel for data cleaning and Power BI for data visualization.</a:t>
            </a:r>
          </a:p>
          <a:p>
            <a:r>
              <a:rPr lang="en-US" sz="2000" b="1" dirty="0">
                <a:latin typeface="Baskerville Old Face" panose="02020602080505020303" pitchFamily="18" charset="0"/>
              </a:rPr>
              <a:t>IMPORTANCE</a:t>
            </a:r>
            <a:r>
              <a:rPr lang="en-US" sz="2000" dirty="0">
                <a:latin typeface="Baskerville Old Face" panose="02020602080505020303" pitchFamily="18" charset="0"/>
              </a:rPr>
              <a:t> : </a:t>
            </a:r>
            <a:r>
              <a:rPr lang="en-IN" sz="2000" dirty="0">
                <a:latin typeface="Baskerville Old Face" panose="02020602080505020303" pitchFamily="18" charset="0"/>
              </a:rPr>
              <a:t>This Amazon Sales Analysis is crucial for understanding consumer behavior and market dynamics, enabling informed decision-making. It helps businesses optimize sales strategies, enhance inventory management, and identify growth opportunities to drive profitability.</a:t>
            </a:r>
          </a:p>
        </p:txBody>
      </p:sp>
    </p:spTree>
    <p:extLst>
      <p:ext uri="{BB962C8B-B14F-4D97-AF65-F5344CB8AC3E}">
        <p14:creationId xmlns:p14="http://schemas.microsoft.com/office/powerpoint/2010/main" val="2983512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E565A-B65E-0245-29CD-B7FDB0A248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795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1F65-6D78-6F98-88C1-3590E348D0A3}"/>
              </a:ext>
            </a:extLst>
          </p:cNvPr>
          <p:cNvSpPr>
            <a:spLocks noGrp="1"/>
          </p:cNvSpPr>
          <p:nvPr>
            <p:ph type="title"/>
          </p:nvPr>
        </p:nvSpPr>
        <p:spPr/>
        <p:txBody>
          <a:bodyPr/>
          <a:lstStyle/>
          <a:p>
            <a:r>
              <a:rPr lang="en-US" b="1" dirty="0"/>
              <a:t>PROBLEM STATEMENT</a:t>
            </a:r>
            <a:endParaRPr lang="en-IN" b="1" dirty="0"/>
          </a:p>
        </p:txBody>
      </p:sp>
      <p:sp>
        <p:nvSpPr>
          <p:cNvPr id="3" name="Text Placeholder 2">
            <a:extLst>
              <a:ext uri="{FF2B5EF4-FFF2-40B4-BE49-F238E27FC236}">
                <a16:creationId xmlns:a16="http://schemas.microsoft.com/office/drawing/2014/main" id="{B95A803A-D673-1583-1D6E-76B9BA792316}"/>
              </a:ext>
            </a:extLst>
          </p:cNvPr>
          <p:cNvSpPr>
            <a:spLocks noGrp="1"/>
          </p:cNvSpPr>
          <p:nvPr>
            <p:ph type="body" idx="1"/>
          </p:nvPr>
        </p:nvSpPr>
        <p:spPr>
          <a:xfrm>
            <a:off x="6895559" y="417095"/>
            <a:ext cx="5039767" cy="5727031"/>
          </a:xfrm>
        </p:spPr>
        <p:txBody>
          <a:bodyPr>
            <a:normAutofit/>
          </a:bodyPr>
          <a:lstStyle/>
          <a:p>
            <a:r>
              <a:rPr lang="en-US" dirty="0">
                <a:solidFill>
                  <a:schemeClr val="tx1"/>
                </a:solidFill>
                <a:latin typeface="Baskerville Old Face" panose="02020602080505020303" pitchFamily="18" charset="0"/>
              </a:rPr>
              <a:t>Sales management has gained importance to meet increasing competition and the need for improved methods of distribution to reduce costs and to increase profits. Sales management today is the most important function in a commercial and business enterprise.</a:t>
            </a:r>
            <a:endParaRPr lang="en-IN"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264243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323F-468F-3177-D6AC-2BDD2DF5FD34}"/>
              </a:ext>
            </a:extLst>
          </p:cNvPr>
          <p:cNvSpPr>
            <a:spLocks noGrp="1"/>
          </p:cNvSpPr>
          <p:nvPr>
            <p:ph type="title"/>
          </p:nvPr>
        </p:nvSpPr>
        <p:spPr>
          <a:xfrm>
            <a:off x="1523923" y="829289"/>
            <a:ext cx="8761413" cy="706964"/>
          </a:xfrm>
        </p:spPr>
        <p:txBody>
          <a:bodyPr/>
          <a:lstStyle/>
          <a:p>
            <a:pPr algn="ctr"/>
            <a:r>
              <a:rPr lang="en-US" b="1" dirty="0">
                <a:latin typeface="Arial Black" panose="020B0A04020102020204" pitchFamily="34" charset="0"/>
              </a:rPr>
              <a:t>DATASET OVERVIEW</a:t>
            </a:r>
            <a:endParaRPr lang="en-IN" b="1" dirty="0">
              <a:latin typeface="Arial Black" panose="020B0A04020102020204" pitchFamily="34" charset="0"/>
            </a:endParaRPr>
          </a:p>
        </p:txBody>
      </p:sp>
      <p:sp>
        <p:nvSpPr>
          <p:cNvPr id="3" name="TextBox 2">
            <a:extLst>
              <a:ext uri="{FF2B5EF4-FFF2-40B4-BE49-F238E27FC236}">
                <a16:creationId xmlns:a16="http://schemas.microsoft.com/office/drawing/2014/main" id="{F885E3FA-0795-DCAA-3979-3EF0E2771F70}"/>
              </a:ext>
            </a:extLst>
          </p:cNvPr>
          <p:cNvSpPr txBox="1"/>
          <p:nvPr/>
        </p:nvSpPr>
        <p:spPr>
          <a:xfrm>
            <a:off x="481781" y="2281085"/>
            <a:ext cx="11405419" cy="4247317"/>
          </a:xfrm>
          <a:prstGeom prst="rect">
            <a:avLst/>
          </a:prstGeom>
          <a:noFill/>
        </p:spPr>
        <p:txBody>
          <a:bodyPr wrap="square" rtlCol="0">
            <a:spAutoFit/>
          </a:bodyPr>
          <a:lstStyle/>
          <a:p>
            <a:r>
              <a:rPr lang="en-US" b="1" dirty="0">
                <a:latin typeface="Baskerville Old Face" panose="02020602080505020303" pitchFamily="18" charset="0"/>
              </a:rPr>
              <a:t>Columns:</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Region</a:t>
            </a:r>
            <a:r>
              <a:rPr lang="en-US" b="1" dirty="0">
                <a:latin typeface="Baskerville Old Face" panose="02020602080505020303" pitchFamily="18" charset="0"/>
              </a:rPr>
              <a:t>:</a:t>
            </a:r>
            <a:r>
              <a:rPr lang="en-US" dirty="0">
                <a:latin typeface="Baskerville Old Face" panose="02020602080505020303" pitchFamily="18" charset="0"/>
              </a:rPr>
              <a:t> Geographic region where the sales occurred. </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Country</a:t>
            </a:r>
            <a:r>
              <a:rPr lang="en-US" b="1" dirty="0">
                <a:latin typeface="Baskerville Old Face" panose="02020602080505020303" pitchFamily="18" charset="0"/>
              </a:rPr>
              <a:t>: </a:t>
            </a:r>
            <a:r>
              <a:rPr lang="en-US" dirty="0">
                <a:latin typeface="Baskerville Old Face" panose="02020602080505020303" pitchFamily="18" charset="0"/>
              </a:rPr>
              <a:t>Country where the sales occurred. </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Item Type</a:t>
            </a:r>
            <a:r>
              <a:rPr lang="en-US" b="1" dirty="0">
                <a:latin typeface="Baskerville Old Face" panose="02020602080505020303" pitchFamily="18" charset="0"/>
              </a:rPr>
              <a:t>: </a:t>
            </a:r>
            <a:r>
              <a:rPr lang="en-US" dirty="0">
                <a:latin typeface="Baskerville Old Face" panose="02020602080505020303" pitchFamily="18" charset="0"/>
              </a:rPr>
              <a:t>Type of item sold.</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Sales Channel</a:t>
            </a:r>
            <a:r>
              <a:rPr lang="en-US" b="1" dirty="0">
                <a:latin typeface="Baskerville Old Face" panose="02020602080505020303" pitchFamily="18" charset="0"/>
              </a:rPr>
              <a:t>:</a:t>
            </a:r>
            <a:r>
              <a:rPr lang="en-US" dirty="0">
                <a:latin typeface="Baskerville Old Face" panose="02020602080505020303" pitchFamily="18" charset="0"/>
              </a:rPr>
              <a:t> Channel through which the sale was made (e.g., online, offline).</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Order Priority</a:t>
            </a:r>
            <a:r>
              <a:rPr lang="en-US" b="1" dirty="0">
                <a:latin typeface="Baskerville Old Face" panose="02020602080505020303" pitchFamily="18" charset="0"/>
              </a:rPr>
              <a:t>: </a:t>
            </a:r>
            <a:r>
              <a:rPr lang="en-US" dirty="0">
                <a:latin typeface="Baskerville Old Face" panose="02020602080505020303" pitchFamily="18" charset="0"/>
              </a:rPr>
              <a:t>Priority level of the order.</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Order Date</a:t>
            </a:r>
            <a:r>
              <a:rPr lang="en-US" b="1" dirty="0">
                <a:latin typeface="Baskerville Old Face" panose="02020602080505020303" pitchFamily="18" charset="0"/>
              </a:rPr>
              <a:t>: </a:t>
            </a:r>
            <a:r>
              <a:rPr lang="en-US" dirty="0">
                <a:latin typeface="Baskerville Old Face" panose="02020602080505020303" pitchFamily="18" charset="0"/>
              </a:rPr>
              <a:t>Date when the order was placed.</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Order ID</a:t>
            </a:r>
            <a:r>
              <a:rPr lang="en-US" b="1" dirty="0">
                <a:latin typeface="Baskerville Old Face" panose="02020602080505020303" pitchFamily="18" charset="0"/>
              </a:rPr>
              <a:t>:</a:t>
            </a:r>
            <a:r>
              <a:rPr lang="en-US" dirty="0">
                <a:latin typeface="Baskerville Old Face" panose="02020602080505020303" pitchFamily="18" charset="0"/>
              </a:rPr>
              <a:t> Unique identifier for the order. </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Ship Date</a:t>
            </a:r>
            <a:r>
              <a:rPr lang="en-US" b="1" dirty="0">
                <a:latin typeface="Baskerville Old Face" panose="02020602080505020303" pitchFamily="18" charset="0"/>
              </a:rPr>
              <a:t>: </a:t>
            </a:r>
            <a:r>
              <a:rPr lang="en-US" dirty="0">
                <a:latin typeface="Baskerville Old Face" panose="02020602080505020303" pitchFamily="18" charset="0"/>
              </a:rPr>
              <a:t>Date when the order was shipped </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Units Sold</a:t>
            </a:r>
            <a:r>
              <a:rPr lang="en-US" b="1" dirty="0">
                <a:latin typeface="Baskerville Old Face" panose="02020602080505020303" pitchFamily="18" charset="0"/>
              </a:rPr>
              <a:t>: </a:t>
            </a:r>
            <a:r>
              <a:rPr lang="en-US" dirty="0">
                <a:latin typeface="Baskerville Old Face" panose="02020602080505020303" pitchFamily="18" charset="0"/>
              </a:rPr>
              <a:t>Number of units sold in the order. </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Unit Price</a:t>
            </a:r>
            <a:r>
              <a:rPr lang="en-US" b="1" dirty="0">
                <a:latin typeface="Baskerville Old Face" panose="02020602080505020303" pitchFamily="18" charset="0"/>
              </a:rPr>
              <a:t>: </a:t>
            </a:r>
            <a:r>
              <a:rPr lang="en-US" dirty="0">
                <a:latin typeface="Baskerville Old Face" panose="02020602080505020303" pitchFamily="18" charset="0"/>
              </a:rPr>
              <a:t>Price per unit of the item.</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Unit Cost</a:t>
            </a:r>
            <a:r>
              <a:rPr lang="en-US" b="1" dirty="0">
                <a:latin typeface="Baskerville Old Face" panose="02020602080505020303" pitchFamily="18" charset="0"/>
              </a:rPr>
              <a:t>:</a:t>
            </a:r>
            <a:r>
              <a:rPr lang="en-US" dirty="0">
                <a:latin typeface="Baskerville Old Face" panose="02020602080505020303" pitchFamily="18" charset="0"/>
              </a:rPr>
              <a:t> Cost per unit of the item.</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Total Revenue</a:t>
            </a:r>
            <a:r>
              <a:rPr lang="en-US" b="1" dirty="0">
                <a:latin typeface="Baskerville Old Face" panose="02020602080505020303" pitchFamily="18" charset="0"/>
              </a:rPr>
              <a:t>: </a:t>
            </a:r>
            <a:r>
              <a:rPr lang="en-US" dirty="0">
                <a:latin typeface="Baskerville Old Face" panose="02020602080505020303" pitchFamily="18" charset="0"/>
              </a:rPr>
              <a:t>Total revenue generated from the order.</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Total Cost</a:t>
            </a:r>
            <a:r>
              <a:rPr lang="en-US" b="1" dirty="0">
                <a:latin typeface="Baskerville Old Face" panose="02020602080505020303" pitchFamily="18" charset="0"/>
              </a:rPr>
              <a:t>: </a:t>
            </a:r>
            <a:r>
              <a:rPr lang="en-US" dirty="0">
                <a:latin typeface="Baskerville Old Face" panose="02020602080505020303" pitchFamily="18" charset="0"/>
              </a:rPr>
              <a:t>Total cost incurred for the order.</a:t>
            </a:r>
          </a:p>
          <a:p>
            <a:pPr marL="285750" indent="-285750">
              <a:buFont typeface="Arial" panose="020B0604020202020204" pitchFamily="34" charset="0"/>
              <a:buChar char="•"/>
            </a:pPr>
            <a:r>
              <a:rPr lang="en-US" b="1" dirty="0">
                <a:latin typeface="Baskerville Old Face" panose="02020602080505020303" pitchFamily="18" charset="0"/>
                <a:ea typeface="ADLaM Display" panose="02010000000000000000" pitchFamily="2" charset="0"/>
                <a:cs typeface="ADLaM Display" panose="02010000000000000000" pitchFamily="2" charset="0"/>
              </a:rPr>
              <a:t>Total Profit</a:t>
            </a:r>
            <a:r>
              <a:rPr lang="en-US" b="1" dirty="0">
                <a:latin typeface="Baskerville Old Face" panose="02020602080505020303" pitchFamily="18" charset="0"/>
              </a:rPr>
              <a:t>:</a:t>
            </a:r>
            <a:r>
              <a:rPr lang="en-US" dirty="0">
                <a:latin typeface="Baskerville Old Face" panose="02020602080505020303" pitchFamily="18" charset="0"/>
              </a:rPr>
              <a:t> Total profit earned from the order.</a:t>
            </a:r>
            <a:endParaRPr lang="en-IN" dirty="0">
              <a:latin typeface="Baskerville Old Face" panose="02020602080505020303" pitchFamily="18" charset="0"/>
            </a:endParaRPr>
          </a:p>
        </p:txBody>
      </p:sp>
    </p:spTree>
    <p:extLst>
      <p:ext uri="{BB962C8B-B14F-4D97-AF65-F5344CB8AC3E}">
        <p14:creationId xmlns:p14="http://schemas.microsoft.com/office/powerpoint/2010/main" val="278982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081A-0FFA-C63D-2ACD-788D3FAF69B1}"/>
              </a:ext>
            </a:extLst>
          </p:cNvPr>
          <p:cNvSpPr>
            <a:spLocks noGrp="1"/>
          </p:cNvSpPr>
          <p:nvPr>
            <p:ph type="title"/>
          </p:nvPr>
        </p:nvSpPr>
        <p:spPr/>
        <p:txBody>
          <a:bodyPr/>
          <a:lstStyle/>
          <a:p>
            <a:pPr algn="ctr"/>
            <a:r>
              <a:rPr lang="en-US" b="1" dirty="0"/>
              <a:t>DATA CLEANING</a:t>
            </a:r>
            <a:endParaRPr lang="en-IN" b="1" dirty="0"/>
          </a:p>
        </p:txBody>
      </p:sp>
      <p:sp>
        <p:nvSpPr>
          <p:cNvPr id="3" name="Content Placeholder 2">
            <a:extLst>
              <a:ext uri="{FF2B5EF4-FFF2-40B4-BE49-F238E27FC236}">
                <a16:creationId xmlns:a16="http://schemas.microsoft.com/office/drawing/2014/main" id="{A5CE4A8F-320D-4B5B-D9D8-C53F1287B519}"/>
              </a:ext>
            </a:extLst>
          </p:cNvPr>
          <p:cNvSpPr>
            <a:spLocks noGrp="1"/>
          </p:cNvSpPr>
          <p:nvPr>
            <p:ph idx="1"/>
          </p:nvPr>
        </p:nvSpPr>
        <p:spPr/>
        <p:txBody>
          <a:bodyPr>
            <a:normAutofit/>
          </a:bodyPr>
          <a:lstStyle/>
          <a:p>
            <a:r>
              <a:rPr lang="en-US" b="1" dirty="0"/>
              <a:t>TOOL</a:t>
            </a:r>
            <a:r>
              <a:rPr lang="en-US" dirty="0"/>
              <a:t> : </a:t>
            </a:r>
            <a:r>
              <a:rPr lang="en-US" dirty="0">
                <a:latin typeface="Baskerville Old Face" panose="02020602080505020303" pitchFamily="18" charset="0"/>
              </a:rPr>
              <a:t>Excel</a:t>
            </a:r>
          </a:p>
          <a:p>
            <a:r>
              <a:rPr lang="en-US" b="1" dirty="0"/>
              <a:t>STEPS</a:t>
            </a:r>
            <a:r>
              <a:rPr lang="en-US" dirty="0"/>
              <a:t> : •</a:t>
            </a:r>
            <a:r>
              <a:rPr lang="en-US" dirty="0">
                <a:solidFill>
                  <a:schemeClr val="tx1"/>
                </a:solidFill>
                <a:latin typeface="Baskerville Old Face" panose="02020602080505020303" pitchFamily="18" charset="0"/>
              </a:rPr>
              <a:t>Removed duplicates and handled missing values.</a:t>
            </a:r>
          </a:p>
          <a:p>
            <a:pPr marL="0" indent="0">
              <a:buNone/>
            </a:pPr>
            <a:r>
              <a:rPr lang="en-US" dirty="0">
                <a:solidFill>
                  <a:schemeClr val="tx1"/>
                </a:solidFill>
                <a:latin typeface="Baskerville Old Face" panose="02020602080505020303" pitchFamily="18" charset="0"/>
              </a:rPr>
              <a:t>•Standardized date formats for consistency.</a:t>
            </a:r>
          </a:p>
          <a:p>
            <a:pPr marL="0" indent="0">
              <a:buNone/>
            </a:pPr>
            <a:r>
              <a:rPr lang="en-US" dirty="0">
                <a:solidFill>
                  <a:schemeClr val="tx1"/>
                </a:solidFill>
                <a:latin typeface="Baskerville Old Face" panose="02020602080505020303" pitchFamily="18" charset="0"/>
              </a:rPr>
              <a:t>•Filtered out irrelevant data to focus on meaningful insights.</a:t>
            </a:r>
          </a:p>
          <a:p>
            <a:pPr marL="0" indent="0">
              <a:buNone/>
            </a:pPr>
            <a:r>
              <a:rPr lang="en-US" dirty="0">
                <a:solidFill>
                  <a:schemeClr val="tx1"/>
                </a:solidFill>
                <a:latin typeface="Baskerville Old Face" panose="02020602080505020303" pitchFamily="18" charset="0"/>
              </a:rPr>
              <a:t>•Column Manipulation:</a:t>
            </a:r>
          </a:p>
          <a:p>
            <a:pPr marL="0" indent="0">
              <a:buNone/>
            </a:pPr>
            <a:r>
              <a:rPr lang="en-US" dirty="0">
                <a:solidFill>
                  <a:schemeClr val="tx1"/>
                </a:solidFill>
                <a:latin typeface="Baskerville Old Face" panose="02020602080505020303" pitchFamily="18" charset="0"/>
              </a:rPr>
              <a:t>•Replaced values in the "Order Priority" column (H -&gt; High, L -&gt; Low, C -&gt;     Critical, M -&gt; Medium).</a:t>
            </a:r>
          </a:p>
          <a:p>
            <a:pPr marL="0" indent="0">
              <a:buNone/>
            </a:pPr>
            <a:r>
              <a:rPr lang="en-US" dirty="0">
                <a:solidFill>
                  <a:schemeClr val="tx1"/>
                </a:solidFill>
                <a:latin typeface="Baskerville Old Face" panose="02020602080505020303" pitchFamily="18" charset="0"/>
              </a:rPr>
              <a:t>•Converted "Order Date" and "Ship Date" from text format to date format.</a:t>
            </a:r>
            <a:endParaRPr lang="en-IN"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3985987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5EDF-67D1-D6BA-433D-92B8D4D2198E}"/>
              </a:ext>
            </a:extLst>
          </p:cNvPr>
          <p:cNvSpPr>
            <a:spLocks noGrp="1"/>
          </p:cNvSpPr>
          <p:nvPr>
            <p:ph type="title"/>
          </p:nvPr>
        </p:nvSpPr>
        <p:spPr/>
        <p:txBody>
          <a:bodyPr/>
          <a:lstStyle/>
          <a:p>
            <a:pPr algn="ctr"/>
            <a:r>
              <a:rPr lang="en-US" b="1" dirty="0"/>
              <a:t>DATA ANALYSIS</a:t>
            </a:r>
            <a:endParaRPr lang="en-IN" b="1" dirty="0"/>
          </a:p>
        </p:txBody>
      </p:sp>
      <p:sp>
        <p:nvSpPr>
          <p:cNvPr id="3" name="TextBox 2">
            <a:extLst>
              <a:ext uri="{FF2B5EF4-FFF2-40B4-BE49-F238E27FC236}">
                <a16:creationId xmlns:a16="http://schemas.microsoft.com/office/drawing/2014/main" id="{26FC0E9B-8226-1912-8151-661D71C94068}"/>
              </a:ext>
            </a:extLst>
          </p:cNvPr>
          <p:cNvSpPr txBox="1"/>
          <p:nvPr/>
        </p:nvSpPr>
        <p:spPr>
          <a:xfrm>
            <a:off x="425665" y="2569939"/>
            <a:ext cx="11061290" cy="1477328"/>
          </a:xfrm>
          <a:prstGeom prst="rect">
            <a:avLst/>
          </a:prstGeom>
          <a:noFill/>
        </p:spPr>
        <p:txBody>
          <a:bodyPr wrap="square" rtlCol="0">
            <a:spAutoFit/>
          </a:bodyPr>
          <a:lstStyle/>
          <a:p>
            <a:r>
              <a:rPr lang="en-US" b="1" dirty="0">
                <a:latin typeface="Baskerville Old Face" panose="02020602080505020303" pitchFamily="18" charset="0"/>
              </a:rPr>
              <a:t>TOOL</a:t>
            </a:r>
            <a:r>
              <a:rPr lang="en-US" dirty="0">
                <a:latin typeface="Baskerville Old Face" panose="02020602080505020303" pitchFamily="18" charset="0"/>
              </a:rPr>
              <a:t>:</a:t>
            </a:r>
            <a:r>
              <a:rPr lang="en-US" dirty="0"/>
              <a:t> </a:t>
            </a:r>
            <a:r>
              <a:rPr lang="en-US" dirty="0">
                <a:latin typeface="Baskerville Old Face" panose="02020602080505020303" pitchFamily="18" charset="0"/>
              </a:rPr>
              <a:t>Power BI </a:t>
            </a:r>
          </a:p>
          <a:p>
            <a:endParaRPr lang="en-US" dirty="0"/>
          </a:p>
          <a:p>
            <a:r>
              <a:rPr lang="en-US" b="1" dirty="0">
                <a:latin typeface="Baskerville Old Face" panose="02020602080505020303" pitchFamily="18" charset="0"/>
              </a:rPr>
              <a:t>STEPS</a:t>
            </a:r>
            <a:r>
              <a:rPr lang="en-US" dirty="0">
                <a:latin typeface="Baskerville Old Face" panose="02020602080505020303" pitchFamily="18" charset="0"/>
              </a:rPr>
              <a:t>: 1. Imported cleaned data into Power BI.</a:t>
            </a:r>
          </a:p>
          <a:p>
            <a:r>
              <a:rPr lang="en-US" dirty="0">
                <a:latin typeface="Baskerville Old Face" panose="02020602080505020303" pitchFamily="18" charset="0"/>
              </a:rPr>
              <a:t>              2 . Developed calculated columns and measures for key metrics.</a:t>
            </a:r>
          </a:p>
          <a:p>
            <a:r>
              <a:rPr lang="en-US" dirty="0">
                <a:latin typeface="Baskerville Old Face" panose="02020602080505020303" pitchFamily="18" charset="0"/>
              </a:rPr>
              <a:t>              3 . Designed interactive visuals to explore sales trends by region, product category, and time period.</a:t>
            </a:r>
            <a:endParaRPr lang="en-IN" dirty="0">
              <a:latin typeface="Baskerville Old Face" panose="02020602080505020303" pitchFamily="18" charset="0"/>
            </a:endParaRPr>
          </a:p>
        </p:txBody>
      </p:sp>
      <p:pic>
        <p:nvPicPr>
          <p:cNvPr id="6" name="Picture 5">
            <a:extLst>
              <a:ext uri="{FF2B5EF4-FFF2-40B4-BE49-F238E27FC236}">
                <a16:creationId xmlns:a16="http://schemas.microsoft.com/office/drawing/2014/main" id="{F2E5AD4D-FB1B-945F-C84F-2D0E4A60D59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74942" y="4126674"/>
            <a:ext cx="2271251" cy="2559262"/>
          </a:xfrm>
          <a:prstGeom prst="rect">
            <a:avLst/>
          </a:prstGeom>
        </p:spPr>
      </p:pic>
      <p:pic>
        <p:nvPicPr>
          <p:cNvPr id="9" name="Picture 8">
            <a:extLst>
              <a:ext uri="{FF2B5EF4-FFF2-40B4-BE49-F238E27FC236}">
                <a16:creationId xmlns:a16="http://schemas.microsoft.com/office/drawing/2014/main" id="{3BF0127F-5A5E-90BE-28BD-E350006E74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1613" y="4126674"/>
            <a:ext cx="8937526" cy="2559262"/>
          </a:xfrm>
          <a:prstGeom prst="rect">
            <a:avLst/>
          </a:prstGeom>
        </p:spPr>
      </p:pic>
    </p:spTree>
    <p:extLst>
      <p:ext uri="{BB962C8B-B14F-4D97-AF65-F5344CB8AC3E}">
        <p14:creationId xmlns:p14="http://schemas.microsoft.com/office/powerpoint/2010/main" val="225404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295F-9653-8F2E-6883-DB67BE55A529}"/>
              </a:ext>
            </a:extLst>
          </p:cNvPr>
          <p:cNvSpPr>
            <a:spLocks noGrp="1"/>
          </p:cNvSpPr>
          <p:nvPr>
            <p:ph type="title"/>
          </p:nvPr>
        </p:nvSpPr>
        <p:spPr/>
        <p:txBody>
          <a:bodyPr/>
          <a:lstStyle/>
          <a:p>
            <a:pPr algn="ctr"/>
            <a:r>
              <a:rPr lang="en-US" b="1" dirty="0"/>
              <a:t>DASHBOARD OVERVIEW</a:t>
            </a:r>
            <a:endParaRPr lang="en-IN" b="1" dirty="0"/>
          </a:p>
        </p:txBody>
      </p:sp>
      <p:sp>
        <p:nvSpPr>
          <p:cNvPr id="4" name="TextBox 3">
            <a:extLst>
              <a:ext uri="{FF2B5EF4-FFF2-40B4-BE49-F238E27FC236}">
                <a16:creationId xmlns:a16="http://schemas.microsoft.com/office/drawing/2014/main" id="{736B6F45-F3C5-6C12-4028-1B54E9F73333}"/>
              </a:ext>
            </a:extLst>
          </p:cNvPr>
          <p:cNvSpPr txBox="1"/>
          <p:nvPr/>
        </p:nvSpPr>
        <p:spPr>
          <a:xfrm>
            <a:off x="6823587" y="2468012"/>
            <a:ext cx="5191433" cy="1415772"/>
          </a:xfrm>
          <a:prstGeom prst="rect">
            <a:avLst/>
          </a:prstGeom>
          <a:noFill/>
        </p:spPr>
        <p:txBody>
          <a:bodyPr wrap="square" rtlCol="0">
            <a:spAutoFit/>
          </a:bodyPr>
          <a:lstStyle/>
          <a:p>
            <a:r>
              <a:rPr lang="en-US" sz="1400" b="1" dirty="0">
                <a:latin typeface="Baskerville Old Face" panose="02020602080505020303" pitchFamily="18" charset="0"/>
                <a:ea typeface="ADLaM Display" panose="02010000000000000000" pitchFamily="2" charset="0"/>
                <a:cs typeface="ADLaM Display" panose="02010000000000000000" pitchFamily="2" charset="0"/>
              </a:rPr>
              <a:t>KEY PERFORMANCE INDICATORS (KPIs):</a:t>
            </a:r>
            <a:r>
              <a:rPr lang="en-US" sz="1200" dirty="0"/>
              <a:t>	</a:t>
            </a:r>
          </a:p>
          <a:p>
            <a:r>
              <a:rPr lang="en-US" sz="1200" dirty="0"/>
              <a:t>•</a:t>
            </a:r>
            <a:r>
              <a:rPr lang="en-US" sz="1200" b="1" dirty="0">
                <a:latin typeface="Baskerville Old Face" panose="02020602080505020303" pitchFamily="18" charset="0"/>
              </a:rPr>
              <a:t>Maximum Unit Price</a:t>
            </a:r>
            <a:r>
              <a:rPr lang="en-US" sz="1200" dirty="0">
                <a:latin typeface="Baskerville Old Face" panose="02020602080505020303" pitchFamily="18" charset="0"/>
              </a:rPr>
              <a:t>: Displays the highest selling price for units sold.</a:t>
            </a:r>
          </a:p>
          <a:p>
            <a:r>
              <a:rPr lang="en-US" sz="1200" dirty="0">
                <a:latin typeface="Baskerville Old Face" panose="02020602080505020303" pitchFamily="18" charset="0"/>
              </a:rPr>
              <a:t>•</a:t>
            </a:r>
            <a:r>
              <a:rPr lang="en-US" sz="1200" b="1" dirty="0">
                <a:latin typeface="Baskerville Old Face" panose="02020602080505020303" pitchFamily="18" charset="0"/>
              </a:rPr>
              <a:t>Minimum Unit Price</a:t>
            </a:r>
            <a:r>
              <a:rPr lang="en-US" sz="1200" dirty="0">
                <a:latin typeface="Baskerville Old Face" panose="02020602080505020303" pitchFamily="18" charset="0"/>
              </a:rPr>
              <a:t>: Shows the lowest selling price for units sold.</a:t>
            </a:r>
          </a:p>
          <a:p>
            <a:r>
              <a:rPr lang="en-US" sz="1200" dirty="0">
                <a:latin typeface="Baskerville Old Face" panose="02020602080505020303" pitchFamily="18" charset="0"/>
              </a:rPr>
              <a:t>•</a:t>
            </a:r>
            <a:r>
              <a:rPr lang="en-US" sz="1200" b="1" dirty="0">
                <a:latin typeface="Baskerville Old Face" panose="02020602080505020303" pitchFamily="18" charset="0"/>
              </a:rPr>
              <a:t>Total Revenue</a:t>
            </a:r>
            <a:r>
              <a:rPr lang="en-US" sz="1200" dirty="0">
                <a:latin typeface="Baskerville Old Face" panose="02020602080505020303" pitchFamily="18" charset="0"/>
              </a:rPr>
              <a:t>: Represents the overall income generated from sales.</a:t>
            </a:r>
          </a:p>
          <a:p>
            <a:r>
              <a:rPr lang="en-US" sz="1200" dirty="0">
                <a:latin typeface="Baskerville Old Face" panose="02020602080505020303" pitchFamily="18" charset="0"/>
              </a:rPr>
              <a:t>•</a:t>
            </a:r>
            <a:r>
              <a:rPr lang="en-US" sz="1200" b="1" dirty="0">
                <a:latin typeface="Baskerville Old Face" panose="02020602080505020303" pitchFamily="18" charset="0"/>
              </a:rPr>
              <a:t>Total Profit</a:t>
            </a:r>
            <a:r>
              <a:rPr lang="en-US" sz="1200" dirty="0">
                <a:latin typeface="Baskerville Old Face" panose="02020602080505020303" pitchFamily="18" charset="0"/>
              </a:rPr>
              <a:t>: Indicates the net profit after deducting costs from revenue.</a:t>
            </a:r>
          </a:p>
          <a:p>
            <a:r>
              <a:rPr lang="en-US" sz="1200" dirty="0">
                <a:latin typeface="Baskerville Old Face" panose="02020602080505020303" pitchFamily="18" charset="0"/>
              </a:rPr>
              <a:t>•</a:t>
            </a:r>
            <a:r>
              <a:rPr lang="en-US" sz="1200" b="1" dirty="0">
                <a:latin typeface="Baskerville Old Face" panose="02020602080505020303" pitchFamily="18" charset="0"/>
              </a:rPr>
              <a:t>Total Cost</a:t>
            </a:r>
            <a:r>
              <a:rPr lang="en-US" sz="1200" dirty="0">
                <a:latin typeface="Baskerville Old Face" panose="02020602080505020303" pitchFamily="18" charset="0"/>
              </a:rPr>
              <a:t>: Captures the overall expenditure related to sales.</a:t>
            </a:r>
          </a:p>
          <a:p>
            <a:r>
              <a:rPr lang="en-IN" sz="1200" dirty="0">
                <a:latin typeface="Baskerville Old Face" panose="02020602080505020303" pitchFamily="18" charset="0"/>
              </a:rPr>
              <a:t>•</a:t>
            </a:r>
            <a:r>
              <a:rPr lang="en-US" sz="1200" b="1" dirty="0">
                <a:latin typeface="Baskerville Old Face" panose="02020602080505020303" pitchFamily="18" charset="0"/>
              </a:rPr>
              <a:t>Sales </a:t>
            </a:r>
            <a:r>
              <a:rPr lang="en-US" sz="1200" dirty="0">
                <a:latin typeface="Baskerville Old Face" panose="02020602080505020303" pitchFamily="18" charset="0"/>
              </a:rPr>
              <a:t>: Displays the total number of sales </a:t>
            </a:r>
            <a:endParaRPr lang="en-IN" sz="1200" dirty="0">
              <a:latin typeface="Baskerville Old Face" panose="02020602080505020303" pitchFamily="18" charset="0"/>
            </a:endParaRPr>
          </a:p>
        </p:txBody>
      </p:sp>
      <p:sp>
        <p:nvSpPr>
          <p:cNvPr id="5" name="TextBox 4">
            <a:extLst>
              <a:ext uri="{FF2B5EF4-FFF2-40B4-BE49-F238E27FC236}">
                <a16:creationId xmlns:a16="http://schemas.microsoft.com/office/drawing/2014/main" id="{A0735808-924E-CB25-6244-896D757E14BF}"/>
              </a:ext>
            </a:extLst>
          </p:cNvPr>
          <p:cNvSpPr txBox="1"/>
          <p:nvPr/>
        </p:nvSpPr>
        <p:spPr>
          <a:xfrm>
            <a:off x="521111" y="2286001"/>
            <a:ext cx="5351369" cy="4154984"/>
          </a:xfrm>
          <a:prstGeom prst="rect">
            <a:avLst/>
          </a:prstGeom>
          <a:noFill/>
        </p:spPr>
        <p:txBody>
          <a:bodyPr wrap="square" rtlCol="0">
            <a:spAutoFit/>
          </a:bodyPr>
          <a:lstStyle/>
          <a:p>
            <a:r>
              <a:rPr lang="en-US" sz="1200" b="1" dirty="0">
                <a:latin typeface="Baskerville Old Face" panose="02020602080505020303" pitchFamily="18" charset="0"/>
              </a:rPr>
              <a:t>GRAPHS:</a:t>
            </a:r>
          </a:p>
          <a:p>
            <a:r>
              <a:rPr lang="en-US" sz="1200" dirty="0">
                <a:latin typeface="Baskerville Old Face" panose="02020602080505020303" pitchFamily="18" charset="0"/>
              </a:rPr>
              <a:t>•</a:t>
            </a:r>
            <a:r>
              <a:rPr lang="en-US" sz="1200" b="1" dirty="0">
                <a:latin typeface="Baskerville Old Face" panose="02020602080505020303" pitchFamily="18" charset="0"/>
              </a:rPr>
              <a:t>Total Cost and Total Revenue by Region</a:t>
            </a:r>
            <a:r>
              <a:rPr lang="en-US" sz="1200" dirty="0">
                <a:latin typeface="Baskerville Old Face" panose="02020602080505020303" pitchFamily="18" charset="0"/>
              </a:rPr>
              <a:t>: Visual comparison of total cost and revenue across different regions.</a:t>
            </a:r>
          </a:p>
          <a:p>
            <a:r>
              <a:rPr lang="en-US" sz="1200" dirty="0">
                <a:latin typeface="Baskerville Old Face" panose="02020602080505020303" pitchFamily="18" charset="0"/>
              </a:rPr>
              <a:t>•</a:t>
            </a:r>
            <a:r>
              <a:rPr lang="en-US" sz="1200" b="1" dirty="0">
                <a:latin typeface="Baskerville Old Face" panose="02020602080505020303" pitchFamily="18" charset="0"/>
              </a:rPr>
              <a:t>Total Profit by Region</a:t>
            </a:r>
            <a:r>
              <a:rPr lang="en-US" sz="1200" dirty="0">
                <a:latin typeface="Baskerville Old Face" panose="02020602080505020303" pitchFamily="18" charset="0"/>
              </a:rPr>
              <a:t>: Breakdown of profit figures, providing insights into which regions are most profitable.</a:t>
            </a:r>
          </a:p>
          <a:p>
            <a:r>
              <a:rPr lang="en-US" sz="1200" dirty="0">
                <a:latin typeface="Baskerville Old Face" panose="02020602080505020303" pitchFamily="18" charset="0"/>
              </a:rPr>
              <a:t>•</a:t>
            </a:r>
            <a:r>
              <a:rPr lang="en-US" sz="1200" b="1" dirty="0">
                <a:latin typeface="Baskerville Old Face" panose="02020602080505020303" pitchFamily="18" charset="0"/>
              </a:rPr>
              <a:t>Units Sold by Sales Channel: </a:t>
            </a:r>
            <a:r>
              <a:rPr lang="en-US" sz="1200" dirty="0">
                <a:latin typeface="Baskerville Old Face" panose="02020602080505020303" pitchFamily="18" charset="0"/>
              </a:rPr>
              <a:t>Displays the distribution of units sold across various sales channels (e.g., online, retail).</a:t>
            </a:r>
          </a:p>
          <a:p>
            <a:r>
              <a:rPr lang="en-US" sz="1200" dirty="0">
                <a:latin typeface="Baskerville Old Face" panose="02020602080505020303" pitchFamily="18" charset="0"/>
              </a:rPr>
              <a:t>•</a:t>
            </a:r>
            <a:r>
              <a:rPr lang="en-US" sz="1200" b="1" dirty="0">
                <a:latin typeface="Baskerville Old Face" panose="02020602080505020303" pitchFamily="18" charset="0"/>
              </a:rPr>
              <a:t>Country with Minimum and Maximum Revenue:</a:t>
            </a:r>
            <a:r>
              <a:rPr lang="en-US" sz="1200" dirty="0">
                <a:latin typeface="Baskerville Old Face" panose="02020602080505020303" pitchFamily="18" charset="0"/>
              </a:rPr>
              <a:t> Identifies countries with the highest and    lowest revenue performance.</a:t>
            </a:r>
          </a:p>
          <a:p>
            <a:r>
              <a:rPr lang="en-US" sz="1200" dirty="0">
                <a:latin typeface="Baskerville Old Face" panose="02020602080505020303" pitchFamily="18" charset="0"/>
              </a:rPr>
              <a:t>•</a:t>
            </a:r>
            <a:r>
              <a:rPr lang="en-US" sz="1200" b="1" dirty="0">
                <a:latin typeface="Baskerville Old Face" panose="02020602080505020303" pitchFamily="18" charset="0"/>
              </a:rPr>
              <a:t>Revenue Trend Over Time: </a:t>
            </a:r>
            <a:r>
              <a:rPr lang="en-US" sz="1200" dirty="0">
                <a:latin typeface="Baskerville Old Face" panose="02020602080505020303" pitchFamily="18" charset="0"/>
              </a:rPr>
              <a:t>Illustrates how revenue fluctuates over different time periods.</a:t>
            </a:r>
          </a:p>
          <a:p>
            <a:r>
              <a:rPr lang="en-US" sz="1200" b="1" dirty="0">
                <a:latin typeface="Baskerville Old Face" panose="02020602080505020303" pitchFamily="18" charset="0"/>
              </a:rPr>
              <a:t>•Most Sold Items</a:t>
            </a:r>
            <a:r>
              <a:rPr lang="en-US" sz="1200" dirty="0">
                <a:latin typeface="Baskerville Old Face" panose="02020602080505020303" pitchFamily="18" charset="0"/>
              </a:rPr>
              <a:t>: Lists items with the highest sales volume, providing insights into customer      preferences.</a:t>
            </a:r>
          </a:p>
          <a:p>
            <a:r>
              <a:rPr lang="en-US" sz="1200" dirty="0">
                <a:latin typeface="Baskerville Old Face" panose="02020602080505020303" pitchFamily="18" charset="0"/>
              </a:rPr>
              <a:t>•</a:t>
            </a:r>
            <a:r>
              <a:rPr lang="en-US" sz="1200" b="1" dirty="0">
                <a:latin typeface="Baskerville Old Face" panose="02020602080505020303" pitchFamily="18" charset="0"/>
              </a:rPr>
              <a:t>Total Profit by Item Type</a:t>
            </a:r>
            <a:r>
              <a:rPr lang="en-US" sz="1200" dirty="0">
                <a:latin typeface="Baskerville Old Face" panose="02020602080505020303" pitchFamily="18" charset="0"/>
              </a:rPr>
              <a:t>: Displays profitability segmented by different item types.</a:t>
            </a:r>
          </a:p>
          <a:p>
            <a:r>
              <a:rPr lang="en-US" sz="1200" dirty="0">
                <a:latin typeface="Baskerville Old Face" panose="02020602080505020303" pitchFamily="18" charset="0"/>
              </a:rPr>
              <a:t>•</a:t>
            </a:r>
            <a:r>
              <a:rPr lang="en-US" sz="1200" b="1" dirty="0">
                <a:latin typeface="Baskerville Old Face" panose="02020602080505020303" pitchFamily="18" charset="0"/>
              </a:rPr>
              <a:t>Year-Wise Profit and Revenue</a:t>
            </a:r>
            <a:r>
              <a:rPr lang="en-US" sz="1200" dirty="0">
                <a:latin typeface="Baskerville Old Face" panose="02020602080505020303" pitchFamily="18" charset="0"/>
              </a:rPr>
              <a:t>: Tracks profit and revenue trends year over year for long-term analysis.	</a:t>
            </a:r>
          </a:p>
          <a:p>
            <a:r>
              <a:rPr lang="en-US" sz="1200" b="1" dirty="0">
                <a:latin typeface="Baskerville Old Face" panose="02020602080505020303" pitchFamily="18" charset="0"/>
              </a:rPr>
              <a:t>•Month-Wise Sales Analysis: </a:t>
            </a:r>
            <a:r>
              <a:rPr lang="en-US" sz="1200" dirty="0">
                <a:latin typeface="Baskerville Old Face" panose="02020602080505020303" pitchFamily="18" charset="0"/>
              </a:rPr>
              <a:t>Offers a detailed breakdown of sales figures on a monthly basis.</a:t>
            </a:r>
          </a:p>
          <a:p>
            <a:r>
              <a:rPr lang="en-US" sz="1200" b="1" dirty="0">
                <a:latin typeface="Baskerville Old Face" panose="02020602080505020303" pitchFamily="18" charset="0"/>
              </a:rPr>
              <a:t>•Sum of Total Profit by Order Priority</a:t>
            </a:r>
            <a:r>
              <a:rPr lang="en-US" sz="1200" dirty="0">
                <a:latin typeface="Baskerville Old Face" panose="02020602080505020303" pitchFamily="18" charset="0"/>
              </a:rPr>
              <a:t>: Shows total profit categorized by different order fulfillment priorities.	</a:t>
            </a:r>
          </a:p>
          <a:p>
            <a:r>
              <a:rPr lang="en-US" sz="1200" b="1" dirty="0">
                <a:latin typeface="Baskerville Old Face" panose="02020602080505020303" pitchFamily="18" charset="0"/>
              </a:rPr>
              <a:t>•Year and Month-Wise Sales: </a:t>
            </a:r>
            <a:r>
              <a:rPr lang="en-US" sz="1200" dirty="0">
                <a:latin typeface="Baskerville Old Face" panose="02020602080505020303" pitchFamily="18" charset="0"/>
              </a:rPr>
              <a:t>Provides a comprehensive overview of sales trends by both year and month.</a:t>
            </a:r>
            <a:endParaRPr lang="en-IN" sz="1200" dirty="0">
              <a:latin typeface="Baskerville Old Face" panose="02020602080505020303" pitchFamily="18" charset="0"/>
            </a:endParaRPr>
          </a:p>
        </p:txBody>
      </p:sp>
      <p:pic>
        <p:nvPicPr>
          <p:cNvPr id="10" name="Picture 9">
            <a:extLst>
              <a:ext uri="{FF2B5EF4-FFF2-40B4-BE49-F238E27FC236}">
                <a16:creationId xmlns:a16="http://schemas.microsoft.com/office/drawing/2014/main" id="{CF863164-C40B-53B4-A656-D31EED618E9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23587" y="4032738"/>
            <a:ext cx="5191433" cy="2485191"/>
          </a:xfrm>
          <a:prstGeom prst="rect">
            <a:avLst/>
          </a:prstGeom>
        </p:spPr>
      </p:pic>
    </p:spTree>
    <p:extLst>
      <p:ext uri="{BB962C8B-B14F-4D97-AF65-F5344CB8AC3E}">
        <p14:creationId xmlns:p14="http://schemas.microsoft.com/office/powerpoint/2010/main" val="50475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mazon sales dashboard">
            <a:hlinkClick r:id="" action="ppaction://media"/>
            <a:extLst>
              <a:ext uri="{FF2B5EF4-FFF2-40B4-BE49-F238E27FC236}">
                <a16:creationId xmlns:a16="http://schemas.microsoft.com/office/drawing/2014/main" id="{FBCAEF67-4B73-A7B1-E013-4F2AF2B88A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29032"/>
            <a:ext cx="12192000" cy="5628967"/>
          </a:xfrm>
          <a:prstGeom prst="rect">
            <a:avLst/>
          </a:prstGeom>
        </p:spPr>
      </p:pic>
      <p:sp>
        <p:nvSpPr>
          <p:cNvPr id="4" name="TextBox 3">
            <a:extLst>
              <a:ext uri="{FF2B5EF4-FFF2-40B4-BE49-F238E27FC236}">
                <a16:creationId xmlns:a16="http://schemas.microsoft.com/office/drawing/2014/main" id="{0C6E90B9-0042-8287-756E-584CB2644713}"/>
              </a:ext>
            </a:extLst>
          </p:cNvPr>
          <p:cNvSpPr txBox="1"/>
          <p:nvPr/>
        </p:nvSpPr>
        <p:spPr>
          <a:xfrm>
            <a:off x="737418" y="393290"/>
            <a:ext cx="9153833" cy="461665"/>
          </a:xfrm>
          <a:prstGeom prst="rect">
            <a:avLst/>
          </a:prstGeom>
          <a:noFill/>
        </p:spPr>
        <p:txBody>
          <a:bodyPr wrap="square" rtlCol="0">
            <a:spAutoFit/>
          </a:bodyPr>
          <a:lstStyle/>
          <a:p>
            <a:pPr algn="ctr"/>
            <a:r>
              <a:rPr lang="en-IN" sz="2400" b="1" i="0" dirty="0">
                <a:effectLst/>
                <a:highlight>
                  <a:srgbClr val="00CCFF"/>
                </a:highlight>
                <a:latin typeface="Bookman Old Style" panose="02050604050505020204" pitchFamily="18" charset="0"/>
              </a:rPr>
              <a:t>AMAZON SALES PERFORMANCE DASHBOARD VIDEO:</a:t>
            </a:r>
          </a:p>
        </p:txBody>
      </p:sp>
    </p:spTree>
    <p:extLst>
      <p:ext uri="{BB962C8B-B14F-4D97-AF65-F5344CB8AC3E}">
        <p14:creationId xmlns:p14="http://schemas.microsoft.com/office/powerpoint/2010/main" val="28805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607</TotalTime>
  <Words>2278</Words>
  <Application>Microsoft Office PowerPoint</Application>
  <PresentationFormat>Widescreen</PresentationFormat>
  <Paragraphs>238</Paragraphs>
  <Slides>30</Slides>
  <Notes>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Arial Black</vt:lpstr>
      <vt:lpstr>Baskerville Old Face</vt:lpstr>
      <vt:lpstr>Bookman Old Style</vt:lpstr>
      <vt:lpstr>Calibri</vt:lpstr>
      <vt:lpstr>Century Gothic</vt:lpstr>
      <vt:lpstr>Wingdings 3</vt:lpstr>
      <vt:lpstr>Ion Boardroom</vt:lpstr>
      <vt:lpstr>Amazon Sales Analysis</vt:lpstr>
      <vt:lpstr>CONTENT</vt:lpstr>
      <vt:lpstr>INTRODUCTION</vt:lpstr>
      <vt:lpstr>PROBLEM STATEMENT</vt:lpstr>
      <vt:lpstr>DATASET OVERVIEW</vt:lpstr>
      <vt:lpstr>DATA CLEANING</vt:lpstr>
      <vt:lpstr>DATA ANALYSIS</vt:lpstr>
      <vt:lpstr>DASHBOARD OVERVIEW</vt:lpstr>
      <vt:lpstr>PowerPoint Presentation</vt:lpstr>
      <vt:lpstr>PowerPoint Presentation</vt:lpstr>
      <vt:lpstr>PowerPoint Presentation</vt:lpstr>
      <vt:lpstr>PowerPoint Presentation</vt:lpstr>
      <vt:lpstr>KEY FINDINGS :</vt:lpstr>
      <vt:lpstr>NETFLIX MOVIES AND TV SHOWS DATA ANALYSIS USING SQL</vt:lpstr>
      <vt:lpstr>EASY:</vt:lpstr>
      <vt:lpstr>INTERMEDIATE:</vt:lpstr>
      <vt:lpstr>HARD:</vt:lpstr>
      <vt:lpstr>PowerPoint Presentation</vt:lpstr>
      <vt:lpstr>ADVENTURE WORKS PROJECT USING POWER BI</vt:lpstr>
      <vt:lpstr>PROBLEM STATEMENT</vt:lpstr>
      <vt:lpstr>DATA ANALYSIS:</vt:lpstr>
      <vt:lpstr>DASHBOARD OVERVIEW</vt:lpstr>
      <vt:lpstr>KEY PERFORMANCE INDICATORS</vt:lpstr>
      <vt:lpstr>PowerPoint Presentation</vt:lpstr>
      <vt:lpstr>PowerPoint Presentation</vt:lpstr>
      <vt:lpstr>PowerPoint Presentation</vt:lpstr>
      <vt:lpstr>PowerPoint Presentation</vt:lpstr>
      <vt:lpstr>KEY FINDINGS</vt:lpstr>
      <vt:lpstr>LINKS FOR 3 PROJECTS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PUJA REDDY</dc:creator>
  <cp:lastModifiedBy>PUJA REDDY</cp:lastModifiedBy>
  <cp:revision>4</cp:revision>
  <dcterms:created xsi:type="dcterms:W3CDTF">2024-10-24T03:01:04Z</dcterms:created>
  <dcterms:modified xsi:type="dcterms:W3CDTF">2024-11-04T15:10:40Z</dcterms:modified>
</cp:coreProperties>
</file>